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5" r:id="rId39"/>
    <p:sldId id="293" r:id="rId40"/>
    <p:sldId id="306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 по 1000 бальной шкале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062884643978729E-2"/>
          <c:y val="0.12630796150481191"/>
          <c:w val="0.95172751401889644"/>
          <c:h val="0.600352428772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«СОШ №1»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</c:v>
                </c:pt>
                <c:pt idx="1">
                  <c:v>609</c:v>
                </c:pt>
                <c:pt idx="2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F-4DC2-8932-A0922521C9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«СОШ№2»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316</c:v>
                </c:pt>
                <c:pt idx="1">
                  <c:v>476</c:v>
                </c:pt>
                <c:pt idx="2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F-4DC2-8932-A0922521C9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«СОШ№3»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389</c:v>
                </c:pt>
                <c:pt idx="1">
                  <c:v>589</c:v>
                </c:pt>
                <c:pt idx="2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4F-4DC2-8932-A0922521C9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«СОШ№4»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387</c:v>
                </c:pt>
                <c:pt idx="1">
                  <c:v>398</c:v>
                </c:pt>
                <c:pt idx="2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4F-4DC2-8932-A0922521C9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МБОУ «ООШ 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554</c:v>
                </c:pt>
                <c:pt idx="1">
                  <c:v>524</c:v>
                </c:pt>
                <c:pt idx="2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F-4DC2-8932-A0922521C95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Естественно-научная грамотность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504</c:v>
                </c:pt>
                <c:pt idx="1">
                  <c:v>503</c:v>
                </c:pt>
                <c:pt idx="2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4F-4DC2-8932-A0922521C9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994272"/>
        <c:axId val="473994928"/>
      </c:barChart>
      <c:catAx>
        <c:axId val="4739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3994928"/>
        <c:crosses val="autoZero"/>
        <c:auto val="1"/>
        <c:lblAlgn val="ctr"/>
        <c:lblOffset val="100"/>
        <c:noMultiLvlLbl val="0"/>
      </c:catAx>
      <c:valAx>
        <c:axId val="47399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9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88255684485857"/>
          <c:y val="0.82108524477918521"/>
          <c:w val="0.72823681443489285"/>
          <c:h val="0.16704420298193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</a:t>
            </a:r>
            <a:r>
              <a:rPr lang="ru-RU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выборка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0859652158865"/>
          <c:y val="0.10538458178164625"/>
          <c:w val="0.60527861901877644"/>
          <c:h val="0.47137658819605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по отметкам (ЧР)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5-421D-9A79-2442041DA01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35-421D-9A79-2442041DA01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35-421D-9A79-2442041DA01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35-421D-9A79-2442041DA015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35-421D-9A79-2442041DA015}"/>
              </c:ext>
            </c:extLst>
          </c:dPt>
          <c:dLbls>
            <c:dLbl>
              <c:idx val="0"/>
              <c:layout>
                <c:manualLayout>
                  <c:x val="5.8806351129185776E-3"/>
                  <c:y val="-6.1288455447923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35-421D-9A79-2442041DA015}"/>
                </c:ext>
              </c:extLst>
            </c:dLbl>
            <c:dLbl>
              <c:idx val="1"/>
              <c:layout>
                <c:manualLayout>
                  <c:x val="3.0818984165439851E-3"/>
                  <c:y val="-4.271189402295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5-421D-9A79-2442041DA015}"/>
                </c:ext>
              </c:extLst>
            </c:dLbl>
            <c:dLbl>
              <c:idx val="2"/>
              <c:layout>
                <c:manualLayout>
                  <c:x val="-1.9408150904214399E-3"/>
                  <c:y val="-9.1810732396315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35-421D-9A79-2442041DA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Резильентные ОО (рисковые)</c:v>
                </c:pt>
                <c:pt idx="1">
                  <c:v>Нерезильентные ОО (рисковые)</c:v>
                </c:pt>
                <c:pt idx="2">
                  <c:v>ОО без выраженных рисков</c:v>
                </c:pt>
                <c:pt idx="3">
                  <c:v>Не рисковые (500+) ОО</c:v>
                </c:pt>
                <c:pt idx="4">
                  <c:v>ОО с численностью менее 5 участников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0.26</c:v>
                </c:pt>
                <c:pt idx="2">
                  <c:v>0.38</c:v>
                </c:pt>
                <c:pt idx="3">
                  <c:v>0.2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35-421D-9A79-2442041DA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04032188284155E-2"/>
          <c:y val="0.60244003517532074"/>
          <c:w val="0.85259193562343172"/>
          <c:h val="0.38369030892961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</a:t>
            </a:r>
            <a:r>
              <a:rPr lang="ru-RU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0859652158865"/>
          <c:y val="0.10538458178164625"/>
          <c:w val="0.60527861901877644"/>
          <c:h val="0.47137658819605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по отметкам (ЧР)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2-44AF-AE82-C29EB5169A1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2-44AF-AE82-C29EB5169A1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2-44AF-AE82-C29EB5169A1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2-44AF-AE82-C29EB5169A1B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A2-44AF-AE82-C29EB5169A1B}"/>
              </c:ext>
            </c:extLst>
          </c:dPt>
          <c:dLbls>
            <c:dLbl>
              <c:idx val="0"/>
              <c:layout>
                <c:manualLayout>
                  <c:x val="0.3135729428052263"/>
                  <c:y val="-4.677930181705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2-44AF-AE82-C29EB5169A1B}"/>
                </c:ext>
              </c:extLst>
            </c:dLbl>
            <c:dLbl>
              <c:idx val="1"/>
              <c:layout>
                <c:manualLayout>
                  <c:x val="3.0818984165439851E-3"/>
                  <c:y val="-4.271189402295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2-44AF-AE82-C29EB5169A1B}"/>
                </c:ext>
              </c:extLst>
            </c:dLbl>
            <c:dLbl>
              <c:idx val="2"/>
              <c:layout>
                <c:manualLayout>
                  <c:x val="-0.13930345245305875"/>
                  <c:y val="2.505079195010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2-44AF-AE82-C29EB5169A1B}"/>
                </c:ext>
              </c:extLst>
            </c:dLbl>
            <c:dLbl>
              <c:idx val="3"/>
              <c:layout>
                <c:manualLayout>
                  <c:x val="-0.13736263736263737"/>
                  <c:y val="-9.627727856225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2-44AF-AE82-C29EB516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Резильентные ОО (рисковые)</c:v>
                </c:pt>
                <c:pt idx="1">
                  <c:v>Нерезильентные ОО (рисковые)</c:v>
                </c:pt>
                <c:pt idx="2">
                  <c:v>ОО без выраженных рисков</c:v>
                </c:pt>
                <c:pt idx="3">
                  <c:v>Не рисковые (500+) ОО</c:v>
                </c:pt>
                <c:pt idx="4">
                  <c:v>ОО с численностью менее 5 участников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A2-44AF-AE82-C29EB5169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04032188284155E-2"/>
          <c:y val="0.60244003517532074"/>
          <c:w val="0.85259193562343172"/>
          <c:h val="0.38369030892961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9141" y="243027"/>
            <a:ext cx="10951210" cy="77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828" y="141731"/>
            <a:ext cx="813816" cy="844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9141" y="243027"/>
            <a:ext cx="10951210" cy="77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615" y="1902028"/>
            <a:ext cx="5629910" cy="213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-fisoko.obrnadzor.gov.ru/l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edutest.obrnadzor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1.jpg"/><Relationship Id="rId7" Type="http://schemas.openxmlformats.org/officeDocument/2006/relationships/image" Target="../media/image1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po-fisoko.obrnadzor.gov.ru/lk/publications/tekhnicheskaia-podderzhka" TargetMode="External"/><Relationship Id="rId2" Type="http://schemas.openxmlformats.org/officeDocument/2006/relationships/hyperlink" Target="mailto:help-pisa@fioc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6800" y="2743200"/>
            <a:ext cx="10439400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400" b="1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400" b="1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24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sz="2400" b="1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2400" b="1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sz="24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</a:t>
            </a:r>
            <a:r>
              <a:rPr sz="2400" b="1" spc="-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sz="2400" b="1" spc="-6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sz="2400" b="1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400" b="1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-7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05340" y="457200"/>
            <a:ext cx="1601893" cy="1305141"/>
            <a:chOff x="5295053" y="286326"/>
            <a:chExt cx="1601893" cy="130514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734" y="286326"/>
              <a:ext cx="766532" cy="76653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295053" y="1052858"/>
              <a:ext cx="1601893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</a:t>
              </a:r>
            </a:p>
            <a:p>
              <a:pPr algn="ctr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ОЦЕНКИ КАЧЕСТВА ОБРАЗОВАНИЯ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45654" y="6019800"/>
            <a:ext cx="392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Республика, 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6441" y="29972"/>
            <a:ext cx="109766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95"/>
              </a:spcBef>
            </a:pPr>
            <a:r>
              <a:rPr dirty="0"/>
              <a:t>ОБМЕН</a:t>
            </a:r>
            <a:r>
              <a:rPr spc="-95" dirty="0"/>
              <a:t> </a:t>
            </a:r>
            <a:r>
              <a:rPr dirty="0"/>
              <a:t>ДАННЫМИ.</a:t>
            </a:r>
            <a:r>
              <a:rPr spc="-60" dirty="0"/>
              <a:t> </a:t>
            </a:r>
            <a:r>
              <a:rPr spc="-25" dirty="0"/>
              <a:t>МАТЕРИАЛЫ,</a:t>
            </a:r>
            <a:r>
              <a:rPr spc="-55" dirty="0"/>
              <a:t> </a:t>
            </a:r>
            <a:r>
              <a:rPr spc="-25" dirty="0"/>
              <a:t>НЕОБХОДИМЫЕ</a:t>
            </a:r>
            <a:r>
              <a:rPr spc="-80" dirty="0"/>
              <a:t> </a:t>
            </a:r>
            <a:r>
              <a:rPr spc="-25" dirty="0"/>
              <a:t>ДЛЯ</a:t>
            </a:r>
          </a:p>
          <a:p>
            <a:pPr marL="25400">
              <a:lnSpc>
                <a:spcPct val="100000"/>
              </a:lnSpc>
              <a:tabLst>
                <a:tab pos="2766695" algn="l"/>
                <a:tab pos="10176510" algn="l"/>
                <a:tab pos="10323195" algn="l"/>
              </a:tabLst>
            </a:pPr>
            <a:r>
              <a:rPr b="0" u="sng" dirty="0">
                <a:uFill>
                  <a:solidFill>
                    <a:srgbClr val="94B3D6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ПРОВЕДЕНИЯ</a:t>
            </a:r>
            <a:r>
              <a:rPr u="sng" spc="-160" dirty="0">
                <a:uFill>
                  <a:solidFill>
                    <a:srgbClr val="94B3D6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94B3D6"/>
                  </a:solidFill>
                </a:uFill>
              </a:rPr>
              <a:t>ИССЛЕДОВАНИЯ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	</a:t>
            </a:r>
            <a:r>
              <a:rPr dirty="0"/>
              <a:t>	</a:t>
            </a:r>
            <a:r>
              <a:rPr sz="3000" spc="-15" baseline="-27777" dirty="0">
                <a:solidFill>
                  <a:srgbClr val="000000"/>
                </a:solidFill>
              </a:rPr>
              <a:t>10</a:t>
            </a:r>
            <a:r>
              <a:rPr sz="3000" spc="-15" baseline="-27777" dirty="0">
                <a:solidFill>
                  <a:srgbClr val="A6A6A6"/>
                </a:solidFill>
              </a:rPr>
              <a:t>/38</a:t>
            </a:r>
            <a:endParaRPr sz="3000" baseline="-2777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2589" y="1042161"/>
            <a:ext cx="276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НАЗНАЧЕНИЕ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МАТЕРИАЛОВ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350" y="1387094"/>
          <a:ext cx="11750039" cy="535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Материалы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Назначение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Соглашение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неразглашении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конфиденциальности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данных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 rowSpan="2"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«Список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обучающихся»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компьютерной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техники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списка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ОО,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критериям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исследовании,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дальнейшего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внутришкольной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выборки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исследовании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внутришкольной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выборки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«Логины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пароли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обучающихся»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реквизитами</a:t>
                      </a:r>
                      <a:r>
                        <a:rPr sz="16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доступа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Системе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«Логины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пароли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ОО»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реквизитами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доступа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Системе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Протокол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организатора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Фиксирование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времени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окончания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анкетирования,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перерывов,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количества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исследования,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нарушений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отсутствие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Бумажный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протокол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наблюдателя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(необходимо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распечатать)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Электронный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протокол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наблюдателя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Фиксирование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результатов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наблюдения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ходом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исследования,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нарушений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их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отсутствие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Электронный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протокол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проведения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свода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данных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Протоколов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организатора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аудитории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передачи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информации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федеральному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организатору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B00D0-C379-4C57-A643-08F1BC69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0010">
              <a:lnSpc>
                <a:spcPct val="100000"/>
              </a:lnSpc>
              <a:spcBef>
                <a:spcPts val="95"/>
              </a:spcBef>
            </a:pPr>
            <a:r>
              <a:rPr dirty="0"/>
              <a:t>РЕГИОНАЛЬНЫЙ</a:t>
            </a:r>
            <a:r>
              <a:rPr spc="-155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11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92048" y="1294724"/>
            <a:ext cx="11222990" cy="6788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70"/>
              </a:spcBef>
              <a:buFont typeface="Wingdings"/>
              <a:buChar char=""/>
              <a:tabLst>
                <a:tab pos="298450" algn="l"/>
                <a:tab pos="1939289" algn="l"/>
                <a:tab pos="2226945" algn="l"/>
                <a:tab pos="2736215" algn="l"/>
                <a:tab pos="3456940" algn="l"/>
                <a:tab pos="4218940" algn="l"/>
                <a:tab pos="5471795" algn="l"/>
                <a:tab pos="6133465" algn="l"/>
                <a:tab pos="6931025" algn="l"/>
                <a:tab pos="7233920" algn="l"/>
                <a:tab pos="8209280" algn="l"/>
                <a:tab pos="8750935" algn="l"/>
                <a:tab pos="10059670" algn="l"/>
                <a:tab pos="11085830" algn="l"/>
              </a:tabLst>
            </a:pPr>
            <a:r>
              <a:rPr sz="2000" spc="-10" dirty="0">
                <a:latin typeface="Times New Roman"/>
                <a:cs typeface="Times New Roman"/>
              </a:rPr>
              <a:t>Авторизуется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ЛК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ФИС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ОКО,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используя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свой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логин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пароль,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получения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доступа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2000" spc="-10" dirty="0">
                <a:latin typeface="Times New Roman"/>
                <a:cs typeface="Times New Roman"/>
              </a:rPr>
              <a:t>публикациям,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материалам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исследования,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также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информации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ходе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каждой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048" y="2120900"/>
            <a:ext cx="11221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  <a:tab pos="2019935" algn="l"/>
                <a:tab pos="3487420" algn="l"/>
                <a:tab pos="4391660" algn="l"/>
                <a:tab pos="4688840" algn="l"/>
                <a:tab pos="5208270" algn="l"/>
                <a:tab pos="5505450" algn="l"/>
                <a:tab pos="6237605" algn="l"/>
                <a:tab pos="6946265" algn="l"/>
                <a:tab pos="7386320" algn="l"/>
                <a:tab pos="8185150" algn="l"/>
                <a:tab pos="9174480" algn="l"/>
                <a:tab pos="94881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Осуществляет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корректную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работу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ЛК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ФИС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ОКО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сбору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данных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систематизации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048" y="2274421"/>
            <a:ext cx="11219180" cy="226568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460"/>
              </a:spcBef>
            </a:pPr>
            <a:r>
              <a:rPr sz="2000" spc="-10" dirty="0">
                <a:latin typeface="Times New Roman"/>
                <a:cs typeface="Times New Roman"/>
              </a:rPr>
              <a:t>информации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соответствии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установленными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федеральном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сроками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298450" algn="l"/>
              </a:tabLst>
            </a:pPr>
            <a:r>
              <a:rPr sz="2000" spc="-10" dirty="0">
                <a:latin typeface="Times New Roman"/>
                <a:cs typeface="Times New Roman"/>
              </a:rPr>
              <a:t>Информирует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каждую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ОО,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попавшую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выборку,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участии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исследовании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Обеспечивает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согласование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выборки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регионе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7000"/>
              </a:lnSpc>
              <a:spcBef>
                <a:spcPts val="1200"/>
              </a:spcBef>
              <a:buFont typeface="Wingdings"/>
              <a:buChar char=""/>
              <a:tabLst>
                <a:tab pos="299085" algn="l"/>
                <a:tab pos="1635760" algn="l"/>
                <a:tab pos="2050414" algn="l"/>
                <a:tab pos="3094355" algn="l"/>
                <a:tab pos="4031615" algn="l"/>
                <a:tab pos="4307840" algn="l"/>
                <a:tab pos="4841240" algn="l"/>
                <a:tab pos="5740400" algn="l"/>
                <a:tab pos="6985634" algn="l"/>
                <a:tab pos="8671560" algn="l"/>
                <a:tab pos="10535285" algn="l"/>
                <a:tab pos="1081278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Назначает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каждую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сессию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ОО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одного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внешнего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наблюдателя.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Предоставляет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ОО </a:t>
            </a:r>
            <a:r>
              <a:rPr sz="2000" b="1" dirty="0">
                <a:latin typeface="Times New Roman"/>
                <a:cs typeface="Times New Roman"/>
              </a:rPr>
              <a:t>сведения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ФИО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назначенных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наблюдателей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начала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оценочных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процедур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48" y="4687951"/>
            <a:ext cx="11222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155190" algn="l"/>
                <a:tab pos="4188460" algn="l"/>
                <a:tab pos="4742180" algn="l"/>
                <a:tab pos="6331585" algn="l"/>
                <a:tab pos="8410575" algn="l"/>
                <a:tab pos="9913620" algn="l"/>
                <a:tab pos="1062355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Осуществляет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взаимодействие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со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школьными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координаторами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(напрямую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через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048" y="4840985"/>
            <a:ext cx="11221085" cy="130873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465"/>
              </a:spcBef>
            </a:pPr>
            <a:r>
              <a:rPr sz="2000" dirty="0">
                <a:latin typeface="Times New Roman"/>
                <a:cs typeface="Times New Roman"/>
              </a:rPr>
              <a:t>муниципальных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координаторов)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7000"/>
              </a:lnSpc>
              <a:spcBef>
                <a:spcPts val="120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До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окончания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основных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сессий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информирует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федерального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организатора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датах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проведения </a:t>
            </a:r>
            <a:r>
              <a:rPr sz="2000" b="1" dirty="0">
                <a:latin typeface="Times New Roman"/>
                <a:cs typeface="Times New Roman"/>
              </a:rPr>
              <a:t>дополнительных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сессий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электронной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почте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help-</a:t>
            </a:r>
            <a:r>
              <a:rPr sz="2000" spc="-10" dirty="0">
                <a:latin typeface="Times New Roman"/>
                <a:cs typeface="Times New Roman"/>
              </a:rPr>
              <a:t>pisa@fioco.ru)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6ED3D-6485-425D-B268-CD4CAD11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0010">
              <a:lnSpc>
                <a:spcPct val="100000"/>
              </a:lnSpc>
              <a:spcBef>
                <a:spcPts val="95"/>
              </a:spcBef>
            </a:pPr>
            <a:r>
              <a:rPr dirty="0"/>
              <a:t>РЕГИОНАЛЬНЫЙ</a:t>
            </a:r>
            <a:r>
              <a:rPr spc="-155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12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40512" y="1480820"/>
            <a:ext cx="3110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  <a:tab pos="19894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Информирует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школьных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746" y="1480820"/>
            <a:ext cx="78968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3400" algn="l"/>
                <a:tab pos="2117090" algn="l"/>
                <a:tab pos="3954145" algn="l"/>
                <a:tab pos="5638165" algn="l"/>
                <a:tab pos="5937250" algn="l"/>
                <a:tab pos="76212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координаторов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необходимости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ознакомления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Руководством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12" y="1785975"/>
            <a:ext cx="11169015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15">
              <a:lnSpc>
                <a:spcPct val="107100"/>
              </a:lnSpc>
              <a:spcBef>
                <a:spcPts val="95"/>
              </a:spcBef>
              <a:tabLst>
                <a:tab pos="1898014" algn="l"/>
                <a:tab pos="3708400" algn="l"/>
                <a:tab pos="5901690" algn="l"/>
                <a:tab pos="7713980" algn="l"/>
                <a:tab pos="99060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проведению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исследования,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планом-</a:t>
            </a:r>
            <a:r>
              <a:rPr sz="2000" spc="-10" dirty="0">
                <a:latin typeface="Times New Roman"/>
                <a:cs typeface="Times New Roman"/>
              </a:rPr>
              <a:t>графиком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исследования,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планом-</a:t>
            </a:r>
            <a:r>
              <a:rPr sz="2000" spc="-10" dirty="0">
                <a:latin typeface="Times New Roman"/>
                <a:cs typeface="Times New Roman"/>
              </a:rPr>
              <a:t>графиком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проведения обучающих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вебинаров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Осуществляет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мониторинг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загрузки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форм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сбора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данных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299085" algn="l"/>
                <a:tab pos="2060575" algn="l"/>
                <a:tab pos="3503929" algn="l"/>
                <a:tab pos="3790315" algn="l"/>
                <a:tab pos="4912360" algn="l"/>
                <a:tab pos="5908040" algn="l"/>
                <a:tab pos="6442710" algn="l"/>
                <a:tab pos="8206105" algn="l"/>
                <a:tab pos="9543415" algn="l"/>
                <a:tab pos="1100899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Контролирует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заполнение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загрузку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каждой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ОО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Электронного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протокола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проведения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65"/>
              </a:spcBef>
            </a:pPr>
            <a:r>
              <a:rPr sz="2000" b="1" spc="-10" dirty="0">
                <a:latin typeface="Times New Roman"/>
                <a:cs typeface="Times New Roman"/>
              </a:rPr>
              <a:t>Электронного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протокола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наблюдателя</a:t>
            </a:r>
            <a:endParaRPr sz="2000">
              <a:latin typeface="Times New Roman"/>
              <a:cs typeface="Times New Roman"/>
            </a:endParaRPr>
          </a:p>
          <a:p>
            <a:pPr marL="299085" marR="5715" indent="-287020">
              <a:lnSpc>
                <a:spcPct val="107000"/>
              </a:lnSpc>
              <a:spcBef>
                <a:spcPts val="120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Принимает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меры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обеспечения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соблюдения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Руководства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проведению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исследования,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плана- </a:t>
            </a:r>
            <a:r>
              <a:rPr sz="2000" dirty="0">
                <a:latin typeface="Times New Roman"/>
                <a:cs typeface="Times New Roman"/>
              </a:rPr>
              <a:t>графика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512" y="4700142"/>
            <a:ext cx="11167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817244" algn="l"/>
                <a:tab pos="2260600" algn="l"/>
                <a:tab pos="3720465" algn="l"/>
                <a:tab pos="4979670" algn="l"/>
                <a:tab pos="6191250" algn="l"/>
                <a:tab pos="6633209" algn="l"/>
                <a:tab pos="8058150" algn="l"/>
                <a:tab pos="9974580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По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окончании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оценочных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процедур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собирает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от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школьных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координаторов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бумажные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512" y="4852421"/>
            <a:ext cx="11166475" cy="131000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470"/>
              </a:spcBef>
            </a:pPr>
            <a:r>
              <a:rPr sz="2000" b="1" spc="-10" dirty="0">
                <a:latin typeface="Times New Roman"/>
                <a:cs typeface="Times New Roman"/>
              </a:rPr>
              <a:t>протоколы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наблюдателей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хранит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получения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результатов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7000"/>
              </a:lnSpc>
              <a:spcBef>
                <a:spcPts val="1205"/>
              </a:spcBef>
              <a:buFont typeface="Wingdings"/>
              <a:buChar char=""/>
              <a:tabLst>
                <a:tab pos="299085" algn="l"/>
                <a:tab pos="1455420" algn="l"/>
                <a:tab pos="1819910" algn="l"/>
                <a:tab pos="3439795" algn="l"/>
                <a:tab pos="4996180" algn="l"/>
                <a:tab pos="6316345" algn="l"/>
                <a:tab pos="7985125" algn="l"/>
                <a:tab pos="9166860" algn="l"/>
                <a:tab pos="9418320" algn="l"/>
                <a:tab pos="1101661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Получает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от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федерального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организатора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результаты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исследования,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участвует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консультации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обсуждении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результатов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федеральным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организатором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E7C44-C807-4B8A-B680-81D9177D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13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10141"/>
              </p:ext>
            </p:extLst>
          </p:nvPr>
        </p:nvGraphicFramePr>
        <p:xfrm>
          <a:off x="457200" y="1254378"/>
          <a:ext cx="11125199" cy="5375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ЭТАП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ОБЯЗАННОСТИ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45">
                <a:tc rowSpan="6"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ПОДГОТОВИТЕЛЬНЫЙ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сентября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Отбор</a:t>
                      </a:r>
                      <a:r>
                        <a:rPr sz="2000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2000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компьютерной</a:t>
                      </a:r>
                      <a:r>
                        <a:rPr sz="2000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техники</a:t>
                      </a:r>
                      <a:r>
                        <a:rPr sz="2000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проведения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20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2000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списка</a:t>
                      </a:r>
                      <a:r>
                        <a:rPr sz="2000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20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2000" spc="-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критериям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20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исследовании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Получение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федерального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организатора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(через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ФИС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ОКО)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участия.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Проверка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20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участия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Распределение</a:t>
                      </a:r>
                      <a:r>
                        <a:rPr sz="20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сессиям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Составление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расписания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сессий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2000" b="1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0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2000" b="1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сессий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BFFAB-430F-46CC-8E2D-2ACA8D13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14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10178"/>
              </p:ext>
            </p:extLst>
          </p:nvPr>
        </p:nvGraphicFramePr>
        <p:xfrm>
          <a:off x="762001" y="1172972"/>
          <a:ext cx="10668000" cy="540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ЭТАП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ОБЯЗАННОСТИ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ШКОЛЬНОГО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КООРДИНАТОРА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60">
                <a:tc rowSpan="4"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оценочных</a:t>
                      </a:r>
                      <a:r>
                        <a:rPr sz="20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процедур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 marR="125603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системе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ФИОКО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2000" b="1" spc="-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2000" b="1" spc="-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Мониторинг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сохранения</a:t>
                      </a:r>
                      <a:r>
                        <a:rPr sz="20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результатов</a:t>
                      </a:r>
                      <a:r>
                        <a:rPr sz="20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системе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b="1" spc="-1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ФИОКО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Составление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расписания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дополнительных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сессий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 marR="1261745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анкетирования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ОО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(при </a:t>
                      </a:r>
                      <a:r>
                        <a:rPr sz="20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необходимости)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ЗАКЛЮЧИТЕЛЬНЫЙ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ноября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" marR="875665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Сбор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отправка</a:t>
                      </a:r>
                      <a:r>
                        <a:rPr sz="20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20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федеральному организатору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(загрузка</a:t>
                      </a:r>
                      <a:r>
                        <a:rPr sz="2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20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ФИС</a:t>
                      </a:r>
                      <a:r>
                        <a:rPr sz="20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ОКО)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290B3-77E5-4D52-AC1F-0F23B2BA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141" y="683132"/>
            <a:ext cx="10951210" cy="574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15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2776220">
              <a:lnSpc>
                <a:spcPts val="1960"/>
              </a:lnSpc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РАСПРЕДЕЛЕНИЕ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СЕССИЯМ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800">
              <a:latin typeface="Calibri"/>
              <a:cs typeface="Calibri"/>
            </a:endParaRPr>
          </a:p>
          <a:p>
            <a:pPr marL="328930" marR="869950" indent="-285750" algn="just">
              <a:lnSpc>
                <a:spcPct val="100000"/>
              </a:lnSpc>
              <a:buFont typeface="Wingdings"/>
              <a:buChar char=""/>
              <a:tabLst>
                <a:tab pos="330200" algn="l"/>
              </a:tabLst>
            </a:pPr>
            <a:r>
              <a:rPr sz="2400" dirty="0">
                <a:latin typeface="Calibri"/>
                <a:cs typeface="Calibri"/>
              </a:rPr>
              <a:t>Одной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сессией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считается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тестирование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анкетирование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1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одно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время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	</a:t>
            </a:r>
            <a:r>
              <a:rPr sz="2400" b="1" dirty="0">
                <a:latin typeface="Calibri"/>
                <a:cs typeface="Calibri"/>
              </a:rPr>
              <a:t>одной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аудитории</a:t>
            </a:r>
            <a:endParaRPr sz="2400">
              <a:latin typeface="Calibri"/>
              <a:cs typeface="Calibri"/>
            </a:endParaRPr>
          </a:p>
          <a:p>
            <a:pPr marL="328930" marR="869950" indent="-285750" algn="just">
              <a:lnSpc>
                <a:spcPct val="100000"/>
              </a:lnSpc>
              <a:buFont typeface="Wingdings"/>
              <a:buChar char=""/>
              <a:tabLst>
                <a:tab pos="330200" algn="l"/>
              </a:tabLst>
            </a:pPr>
            <a:r>
              <a:rPr sz="2400" dirty="0">
                <a:latin typeface="Calibri"/>
                <a:cs typeface="Calibri"/>
              </a:rPr>
              <a:t>Чтобы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посчитать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количество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сессий,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необходимо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количество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отобранных 	</a:t>
            </a:r>
            <a:r>
              <a:rPr sz="2400" b="1" dirty="0">
                <a:latin typeface="Calibri"/>
                <a:cs typeface="Calibri"/>
              </a:rPr>
              <a:t>обучающихся</a:t>
            </a:r>
            <a:r>
              <a:rPr sz="2400" b="1" spc="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(см.</a:t>
            </a:r>
            <a:r>
              <a:rPr sz="2400" spc="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«Форме</a:t>
            </a:r>
            <a:r>
              <a:rPr sz="2400" spc="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участия»</a:t>
            </a:r>
            <a:r>
              <a:rPr sz="2400" spc="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от</a:t>
            </a:r>
            <a:r>
              <a:rPr sz="2400" spc="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федерального</a:t>
            </a:r>
            <a:r>
              <a:rPr sz="2400" spc="4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организатора) 	</a:t>
            </a:r>
            <a:r>
              <a:rPr sz="2400" b="1" dirty="0">
                <a:latin typeface="Calibri"/>
                <a:cs typeface="Calibri"/>
              </a:rPr>
              <a:t>разделить</a:t>
            </a:r>
            <a:r>
              <a:rPr sz="2400" b="1" spc="57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56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количество</a:t>
            </a:r>
            <a:r>
              <a:rPr sz="2400" b="1" spc="56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прошедших</a:t>
            </a:r>
            <a:r>
              <a:rPr sz="2400" b="1" spc="57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диагностику</a:t>
            </a:r>
            <a:r>
              <a:rPr sz="2400" b="1" spc="565" dirty="0">
                <a:latin typeface="Calibri"/>
                <a:cs typeface="Calibri"/>
              </a:rPr>
              <a:t>  </a:t>
            </a:r>
            <a:r>
              <a:rPr sz="2400" b="1" spc="-10" dirty="0">
                <a:latin typeface="Calibri"/>
                <a:cs typeface="Calibri"/>
              </a:rPr>
              <a:t>компьютеров 	</a:t>
            </a:r>
            <a:r>
              <a:rPr sz="2400" dirty="0">
                <a:latin typeface="Calibri"/>
                <a:cs typeface="Calibri"/>
              </a:rPr>
              <a:t>(наличие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аудитории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резервного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компьютера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обязательно)</a:t>
            </a:r>
            <a:endParaRPr sz="2400">
              <a:latin typeface="Calibri"/>
              <a:cs typeface="Calibri"/>
            </a:endParaRPr>
          </a:p>
          <a:p>
            <a:pPr marL="329565" indent="-285750" algn="just">
              <a:lnSpc>
                <a:spcPct val="100000"/>
              </a:lnSpc>
              <a:buFont typeface="Wingdings"/>
              <a:buChar char=""/>
              <a:tabLst>
                <a:tab pos="329565" algn="l"/>
              </a:tabLst>
            </a:pPr>
            <a:r>
              <a:rPr sz="2400" dirty="0">
                <a:latin typeface="Calibri"/>
                <a:cs typeface="Calibri"/>
              </a:rPr>
              <a:t>Обучающихся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одной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«Формы</a:t>
            </a:r>
            <a:r>
              <a:rPr sz="2400" b="1" spc="5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участия»</a:t>
            </a:r>
            <a:r>
              <a:rPr sz="2400" b="1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можно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разделить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две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3302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сессии</a:t>
            </a:r>
            <a:endParaRPr sz="2400">
              <a:latin typeface="Calibri"/>
              <a:cs typeface="Calibri"/>
            </a:endParaRPr>
          </a:p>
          <a:p>
            <a:pPr marL="328930" marR="871855" indent="-285750" algn="just">
              <a:lnSpc>
                <a:spcPct val="100000"/>
              </a:lnSpc>
              <a:buFont typeface="Wingdings"/>
              <a:buChar char=""/>
              <a:tabLst>
                <a:tab pos="330200" algn="l"/>
              </a:tabLst>
            </a:pP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1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каждой</a:t>
            </a:r>
            <a:r>
              <a:rPr sz="2400" spc="1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отдельной</a:t>
            </a:r>
            <a:r>
              <a:rPr sz="2400" spc="1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сессии</a:t>
            </a:r>
            <a:r>
              <a:rPr sz="2400" spc="1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необходимо</a:t>
            </a:r>
            <a:r>
              <a:rPr sz="2400" spc="1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использовать</a:t>
            </a:r>
            <a:r>
              <a:rPr sz="2400" spc="195" dirty="0">
                <a:latin typeface="Calibri"/>
                <a:cs typeface="Calibri"/>
              </a:rPr>
              <a:t>  </a:t>
            </a:r>
            <a:r>
              <a:rPr sz="2400" b="1" spc="-10" dirty="0">
                <a:latin typeface="Calibri"/>
                <a:cs typeface="Calibri"/>
              </a:rPr>
              <a:t>отдельную 	</a:t>
            </a:r>
            <a:r>
              <a:rPr sz="2400" b="1" dirty="0">
                <a:latin typeface="Calibri"/>
                <a:cs typeface="Calibri"/>
              </a:rPr>
              <a:t>бумажную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копию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«Формы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участия»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4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«Протокола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организатора»</a:t>
            </a:r>
            <a:endParaRPr sz="2400">
              <a:latin typeface="Calibri"/>
              <a:cs typeface="Calibri"/>
            </a:endParaRPr>
          </a:p>
          <a:p>
            <a:pPr marL="328930" marR="866775" indent="-285750" algn="just">
              <a:lnSpc>
                <a:spcPct val="100000"/>
              </a:lnSpc>
              <a:buFont typeface="Wingdings"/>
              <a:buChar char=""/>
              <a:tabLst>
                <a:tab pos="330200" algn="l"/>
              </a:tabLst>
            </a:pPr>
            <a:r>
              <a:rPr sz="2400" dirty="0">
                <a:latin typeface="Calibri"/>
                <a:cs typeface="Calibri"/>
              </a:rPr>
              <a:t>Количество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бумажных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«Форм</a:t>
            </a:r>
            <a:r>
              <a:rPr sz="2400" b="1" spc="3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участия»</a:t>
            </a:r>
            <a:r>
              <a:rPr sz="2400" b="1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«Протоколов</a:t>
            </a:r>
            <a:r>
              <a:rPr sz="2400" b="1" spc="3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организаторов» 	</a:t>
            </a:r>
            <a:r>
              <a:rPr sz="2400" dirty="0">
                <a:latin typeface="Calibri"/>
                <a:cs typeface="Calibri"/>
              </a:rPr>
              <a:t>должно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совпадать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3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количеством</a:t>
            </a:r>
            <a:r>
              <a:rPr sz="2400" spc="3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сессий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ОО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(если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потребуется 	</a:t>
            </a:r>
            <a:r>
              <a:rPr sz="2400" spc="-20" dirty="0">
                <a:latin typeface="Calibri"/>
                <a:cs typeface="Calibri"/>
              </a:rPr>
              <a:t>дополнительная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сессия,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плюс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форма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плюс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протокол)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B9903B-01FC-422A-8D5D-A3A5E038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210" y="3819601"/>
            <a:ext cx="3622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  <a:tab pos="1167765" algn="l"/>
                <a:tab pos="1585595" algn="l"/>
                <a:tab pos="2274570" algn="l"/>
              </a:tabLst>
            </a:pPr>
            <a:r>
              <a:rPr sz="2200" spc="-20" dirty="0">
                <a:latin typeface="Times New Roman"/>
                <a:cs typeface="Times New Roman"/>
              </a:rPr>
              <a:t>Если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ОО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количество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5697" y="4155440"/>
            <a:ext cx="3176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9285" algn="l"/>
                <a:tab pos="2341245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обучающихся,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то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сессии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0844" y="3819601"/>
            <a:ext cx="63754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95"/>
              </a:spcBef>
              <a:tabLst>
                <a:tab pos="2129155" algn="l"/>
                <a:tab pos="3330575" algn="l"/>
                <a:tab pos="4933950" algn="l"/>
              </a:tabLst>
            </a:pPr>
            <a:r>
              <a:rPr sz="2200" spc="-10" dirty="0">
                <a:latin typeface="Times New Roman"/>
                <a:cs typeface="Times New Roman"/>
              </a:rPr>
              <a:t>компьютеров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меньше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количества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отобранных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88489" algn="l"/>
                <a:tab pos="2371725" algn="l"/>
                <a:tab pos="338836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планируются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на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разное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время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4146" y="4155440"/>
            <a:ext cx="17900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Распределение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5697" y="4484623"/>
            <a:ext cx="5455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latin typeface="Times New Roman"/>
                <a:cs typeface="Times New Roman"/>
              </a:rPr>
              <a:t>обучающихся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сессиям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происходит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заранее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210" y="4826000"/>
            <a:ext cx="707834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Аналогично</a:t>
            </a:r>
            <a:r>
              <a:rPr sz="2200" spc="10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происходит</a:t>
            </a:r>
            <a:r>
              <a:rPr sz="2200" spc="1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распределение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обучающихся 	</a:t>
            </a:r>
            <a:r>
              <a:rPr sz="2200" dirty="0">
                <a:latin typeface="Times New Roman"/>
                <a:cs typeface="Times New Roman"/>
              </a:rPr>
              <a:t>использования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сторонних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компьютеров</a:t>
            </a:r>
            <a:r>
              <a:rPr sz="2200" spc="22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(мобильного 	расположенных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другой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школе;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т.п.)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9141" y="683132"/>
            <a:ext cx="10951210" cy="3155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16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2776220">
              <a:lnSpc>
                <a:spcPts val="1960"/>
              </a:lnSpc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РАСПРЕДЕЛЕНИЕ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СЕССИЯМ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800">
              <a:latin typeface="Calibri"/>
              <a:cs typeface="Calibri"/>
            </a:endParaRPr>
          </a:p>
          <a:p>
            <a:pPr marL="439420" indent="-337185" algn="just">
              <a:lnSpc>
                <a:spcPts val="2615"/>
              </a:lnSpc>
              <a:buSzPct val="81818"/>
              <a:buFont typeface="Wingdings"/>
              <a:buChar char=""/>
              <a:tabLst>
                <a:tab pos="439420" algn="l"/>
              </a:tabLst>
            </a:pPr>
            <a:r>
              <a:rPr sz="2200" dirty="0">
                <a:latin typeface="Times New Roman"/>
                <a:cs typeface="Times New Roman"/>
              </a:rPr>
              <a:t>Если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одной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аудитории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ОО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имеется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необходимое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количество</a:t>
            </a:r>
            <a:r>
              <a:rPr sz="2200" spc="-20" dirty="0">
                <a:latin typeface="Times New Roman"/>
                <a:cs typeface="Times New Roman"/>
              </a:rPr>
              <a:t> компьютеров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для</a:t>
            </a:r>
            <a:endParaRPr sz="2200">
              <a:latin typeface="Times New Roman"/>
              <a:cs typeface="Times New Roman"/>
            </a:endParaRPr>
          </a:p>
          <a:p>
            <a:pPr marL="389255" algn="just">
              <a:lnSpc>
                <a:spcPts val="2615"/>
              </a:lnSpc>
            </a:pPr>
            <a:r>
              <a:rPr sz="2200" spc="-10" dirty="0">
                <a:latin typeface="Times New Roman"/>
                <a:cs typeface="Times New Roman"/>
              </a:rPr>
              <a:t>одновременного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тестирования,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планируется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одна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сессия</a:t>
            </a:r>
            <a:endParaRPr sz="2200">
              <a:latin typeface="Times New Roman"/>
              <a:cs typeface="Times New Roman"/>
            </a:endParaRPr>
          </a:p>
          <a:p>
            <a:pPr marL="387985" marR="871855" indent="-285750" algn="just">
              <a:lnSpc>
                <a:spcPct val="99400"/>
              </a:lnSpc>
              <a:spcBef>
                <a:spcPts val="70"/>
              </a:spcBef>
              <a:buFont typeface="Wingdings"/>
              <a:buChar char=""/>
              <a:tabLst>
                <a:tab pos="389255" algn="l"/>
              </a:tabLst>
            </a:pPr>
            <a:r>
              <a:rPr sz="2200" dirty="0">
                <a:latin typeface="Times New Roman"/>
                <a:cs typeface="Times New Roman"/>
              </a:rPr>
              <a:t>Если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необходимое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одновременного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тестирования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количество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компьютеров 	</a:t>
            </a:r>
            <a:r>
              <a:rPr sz="2200" dirty="0">
                <a:latin typeface="Times New Roman"/>
                <a:cs typeface="Times New Roman"/>
              </a:rPr>
              <a:t>размещается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нескольких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аудиториях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ОО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планируется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несколько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сессий 	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2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одно</a:t>
            </a:r>
            <a:r>
              <a:rPr sz="2200" b="1" spc="2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26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то</a:t>
            </a:r>
            <a:r>
              <a:rPr sz="2200" b="1" spc="2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же</a:t>
            </a:r>
            <a:r>
              <a:rPr sz="2200" b="1" spc="2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время,</a:t>
            </a:r>
            <a:r>
              <a:rPr sz="2200" b="1" spc="2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но</a:t>
            </a:r>
            <a:r>
              <a:rPr sz="2200" b="1" spc="2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2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нескольких</a:t>
            </a:r>
            <a:r>
              <a:rPr sz="2200" b="1" spc="2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аудиториях.</a:t>
            </a:r>
            <a:r>
              <a:rPr sz="2200" b="1" spc="27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Распределение 	</a:t>
            </a:r>
            <a:r>
              <a:rPr sz="2200" spc="-20" dirty="0">
                <a:latin typeface="Times New Roman"/>
                <a:cs typeface="Times New Roman"/>
              </a:rPr>
              <a:t>обучающихся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аудиториям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происходит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заранее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7550" y="4826000"/>
            <a:ext cx="14605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680" algn="l"/>
              </a:tabLst>
            </a:pPr>
            <a:r>
              <a:rPr sz="2200" spc="-25" dirty="0">
                <a:latin typeface="Times New Roman"/>
                <a:cs typeface="Times New Roman"/>
              </a:rPr>
              <a:t>по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сессиям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9467" y="4826000"/>
            <a:ext cx="1135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9565" algn="l"/>
              </a:tabLst>
            </a:pPr>
            <a:r>
              <a:rPr sz="2200" spc="-5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случае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1266" y="5160975"/>
            <a:ext cx="274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7120" algn="l"/>
              </a:tabLst>
            </a:pPr>
            <a:r>
              <a:rPr sz="2200" spc="-10" dirty="0">
                <a:latin typeface="Times New Roman"/>
                <a:cs typeface="Times New Roman"/>
              </a:rPr>
              <a:t>класса;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компьютеров,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55F496-7A5E-498C-9114-3BB2579E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555567"/>
            <a:ext cx="11359515" cy="31629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1105"/>
              </a:spcBef>
              <a:tabLst>
                <a:tab pos="10626725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17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364490" algn="ctr">
              <a:lnSpc>
                <a:spcPct val="100000"/>
              </a:lnSpc>
              <a:spcBef>
                <a:spcPts val="905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СОСТАВЛЕНИЕ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РАСПИСАНИЯ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ОСНОВНЫХ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СЕССИЙ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43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Даты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основных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сессий: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7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18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октября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2024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года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ts val="2375"/>
              </a:lnSpc>
              <a:buFont typeface="Wingdings"/>
              <a:buChar char=""/>
              <a:tabLst>
                <a:tab pos="298450" algn="l"/>
              </a:tabLst>
            </a:pP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проведения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сессий: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75"/>
              </a:lnSpc>
            </a:pPr>
            <a:r>
              <a:rPr sz="2000" dirty="0">
                <a:latin typeface="Calibri"/>
                <a:cs typeface="Calibri"/>
              </a:rPr>
              <a:t>9:00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 </a:t>
            </a:r>
            <a:r>
              <a:rPr sz="2000" spc="-20" dirty="0">
                <a:latin typeface="Calibri"/>
                <a:cs typeface="Calibri"/>
              </a:rPr>
              <a:t>12:30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13:30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17:00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тестирования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анкетирования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течение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нескольких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дней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подряд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Форма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расписанием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публикуется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кабинете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ОО;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заполняется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загружается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ФИС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957580" algn="l"/>
              </a:tabLst>
            </a:pPr>
            <a:r>
              <a:rPr sz="2000" spc="-25" dirty="0">
                <a:latin typeface="Times New Roman"/>
                <a:cs typeface="Times New Roman"/>
              </a:rPr>
              <a:t>ОКО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школьным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координатором;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мониторинг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загрузки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осуществляет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региональный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координатор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6" y="3983735"/>
            <a:ext cx="11235055" cy="2498090"/>
            <a:chOff x="478536" y="3983735"/>
            <a:chExt cx="11235055" cy="24980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" y="3992879"/>
              <a:ext cx="11190247" cy="2426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3108" y="3988307"/>
              <a:ext cx="11226165" cy="2489200"/>
            </a:xfrm>
            <a:custGeom>
              <a:avLst/>
              <a:gdLst/>
              <a:ahLst/>
              <a:cxnLst/>
              <a:rect l="l" t="t" r="r" b="b"/>
              <a:pathLst>
                <a:path w="11226165" h="2489200">
                  <a:moveTo>
                    <a:pt x="0" y="2488692"/>
                  </a:moveTo>
                  <a:lnTo>
                    <a:pt x="11225784" y="2488692"/>
                  </a:lnTo>
                  <a:lnTo>
                    <a:pt x="11225784" y="0"/>
                  </a:lnTo>
                  <a:lnTo>
                    <a:pt x="0" y="0"/>
                  </a:lnTo>
                  <a:lnTo>
                    <a:pt x="0" y="2488692"/>
                  </a:lnTo>
                  <a:close/>
                </a:path>
              </a:pathLst>
            </a:custGeom>
            <a:ln w="914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C216DB-BF68-42B6-A435-A8024742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141" y="555567"/>
            <a:ext cx="10951210" cy="44208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18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2827655">
              <a:lnSpc>
                <a:spcPct val="100000"/>
              </a:lnSpc>
              <a:spcBef>
                <a:spcPts val="905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ПЛАНИРОВАНИЕ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ДОПОЛНИТЕЛЬНЫХ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СЕССИЙ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75"/>
              </a:spcBef>
            </a:pPr>
            <a:endParaRPr sz="1800">
              <a:latin typeface="Calibri"/>
              <a:cs typeface="Calibri"/>
            </a:endParaRPr>
          </a:p>
          <a:p>
            <a:pPr marL="387985" marR="1323975" indent="-285750" algn="just">
              <a:lnSpc>
                <a:spcPct val="100000"/>
              </a:lnSpc>
              <a:buFont typeface="Wingdings"/>
              <a:buChar char=""/>
              <a:tabLst>
                <a:tab pos="389255" algn="l"/>
              </a:tabLst>
            </a:pPr>
            <a:r>
              <a:rPr sz="2200" dirty="0">
                <a:latin typeface="Times New Roman"/>
                <a:cs typeface="Times New Roman"/>
              </a:rPr>
              <a:t>Если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исследовании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приняли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участие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менее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85%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обучающихся,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отобранных 	</a:t>
            </a:r>
            <a:r>
              <a:rPr sz="2200" dirty="0">
                <a:latin typeface="Times New Roman"/>
                <a:cs typeface="Times New Roman"/>
              </a:rPr>
              <a:t>федеральным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организатором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(из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Формы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участия),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необходимо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запланировать 	проведение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дополнительных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сессий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Wingdings"/>
              <a:buChar char=""/>
            </a:pPr>
            <a:endParaRPr sz="2200">
              <a:latin typeface="Times New Roman"/>
              <a:cs typeface="Times New Roman"/>
            </a:endParaRPr>
          </a:p>
          <a:p>
            <a:pPr marL="387985" marR="1128395" indent="-285750">
              <a:lnSpc>
                <a:spcPct val="100000"/>
              </a:lnSpc>
              <a:buFont typeface="Wingdings"/>
              <a:buChar char=""/>
              <a:tabLst>
                <a:tab pos="389255" algn="l"/>
              </a:tabLst>
            </a:pPr>
            <a:r>
              <a:rPr sz="2200" dirty="0">
                <a:latin typeface="Times New Roman"/>
                <a:cs typeface="Times New Roman"/>
              </a:rPr>
              <a:t>Форма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внесения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расписания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дополнительных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сессий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будет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опубликована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в 	</a:t>
            </a:r>
            <a:r>
              <a:rPr sz="2200" dirty="0">
                <a:latin typeface="Times New Roman"/>
                <a:cs typeface="Times New Roman"/>
              </a:rPr>
              <a:t>ФИС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ОКО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дополнительно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только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ОО,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которых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запланированы 	дополнительные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сессии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Wingdings"/>
              <a:buChar char=""/>
            </a:pPr>
            <a:endParaRPr sz="2200">
              <a:latin typeface="Times New Roman"/>
              <a:cs typeface="Times New Roman"/>
            </a:endParaRPr>
          </a:p>
          <a:p>
            <a:pPr marL="387985" indent="-285750">
              <a:lnSpc>
                <a:spcPct val="100000"/>
              </a:lnSpc>
              <a:buFont typeface="Wingdings"/>
              <a:buChar char=""/>
              <a:tabLst>
                <a:tab pos="387985" algn="l"/>
              </a:tabLst>
            </a:pPr>
            <a:r>
              <a:rPr sz="2200" dirty="0">
                <a:latin typeface="Times New Roman"/>
                <a:cs typeface="Times New Roman"/>
              </a:rPr>
              <a:t>Даты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проведения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дополнительных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сессий: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21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25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октября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2024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года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15992-4398-4EBA-9681-6096C2C9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5777280"/>
            <a:ext cx="5690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1677035" algn="l"/>
                <a:tab pos="2764790" algn="l"/>
                <a:tab pos="3114040" algn="l"/>
                <a:tab pos="421449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Реквизиты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доступа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систему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тестирования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092" y="5777280"/>
            <a:ext cx="5167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045" algn="l"/>
                <a:tab pos="2528570" algn="l"/>
                <a:tab pos="3124835" algn="l"/>
                <a:tab pos="3726815" algn="l"/>
              </a:tabLst>
            </a:pPr>
            <a:r>
              <a:rPr sz="2000" spc="-2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администрации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ОО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прохождения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419" y="6081776"/>
            <a:ext cx="4402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анкетирования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Соглашение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неразглашении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419" y="506362"/>
            <a:ext cx="11394440" cy="529717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1495"/>
              </a:spcBef>
              <a:tabLst>
                <a:tab pos="10661015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328930" algn="ctr">
              <a:lnSpc>
                <a:spcPct val="100000"/>
              </a:lnSpc>
              <a:spcBef>
                <a:spcPts val="125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ПОДГОТОВКА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МАТЕРИАЛОВ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СЕССИЙ</a:t>
            </a:r>
            <a:endParaRPr sz="180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Times New Roman"/>
                <a:cs typeface="Times New Roman"/>
                <a:hlinkClick r:id="rId2"/>
              </a:rPr>
              <a:t>Все</a:t>
            </a:r>
            <a:r>
              <a:rPr sz="2000" spc="28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материалы,</a:t>
            </a:r>
            <a:r>
              <a:rPr sz="2000" spc="29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необходимые</a:t>
            </a:r>
            <a:r>
              <a:rPr sz="2000" spc="28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для</a:t>
            </a:r>
            <a:r>
              <a:rPr sz="2000" spc="29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проведения</a:t>
            </a:r>
            <a:r>
              <a:rPr sz="2000" spc="290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исследования,</a:t>
            </a:r>
            <a:r>
              <a:rPr sz="2000" spc="29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размещаются</a:t>
            </a:r>
            <a:r>
              <a:rPr sz="2000" spc="29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в</a:t>
            </a:r>
            <a:r>
              <a:rPr sz="2000" spc="290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личном</a:t>
            </a:r>
            <a:r>
              <a:rPr sz="2000" u="sng" spc="3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кабинете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ОО</a:t>
            </a:r>
            <a:r>
              <a:rPr sz="2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ФИС</a:t>
            </a:r>
            <a:r>
              <a:rPr sz="2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ОКО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в</a:t>
            </a:r>
            <a:r>
              <a:rPr sz="2000" spc="-4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разделе</a:t>
            </a:r>
            <a:r>
              <a:rPr sz="2000" spc="-70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«Оценка</a:t>
            </a:r>
            <a:r>
              <a:rPr sz="2000" spc="-3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на</a:t>
            </a:r>
            <a:r>
              <a:rPr sz="2000" spc="-4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основе</a:t>
            </a:r>
            <a:r>
              <a:rPr sz="2000" spc="-5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практики</a:t>
            </a:r>
            <a:r>
              <a:rPr sz="2000" spc="-40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международных</a:t>
            </a:r>
            <a:r>
              <a:rPr sz="2000" spc="-55" dirty="0">
                <a:latin typeface="Times New Roman"/>
                <a:cs typeface="Times New Roman"/>
                <a:hlinkClick r:id="rId2"/>
              </a:rPr>
              <a:t> </a:t>
            </a:r>
            <a:r>
              <a:rPr sz="2000" spc="-10" dirty="0">
                <a:latin typeface="Times New Roman"/>
                <a:cs typeface="Times New Roman"/>
                <a:hlinkClick r:id="rId2"/>
              </a:rPr>
              <a:t>исследований»: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spc="-20" dirty="0">
                <a:latin typeface="Times New Roman"/>
                <a:cs typeface="Times New Roman"/>
              </a:rPr>
              <a:t>Руководство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исследования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Сценарий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Форма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«Список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обучающихся»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2000" dirty="0">
                <a:latin typeface="Times New Roman"/>
                <a:cs typeface="Times New Roman"/>
              </a:rPr>
              <a:t>Форма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списком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отобранных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endParaRPr sz="2000">
              <a:latin typeface="Times New Roman"/>
              <a:cs typeface="Times New Roman"/>
            </a:endParaRPr>
          </a:p>
          <a:p>
            <a:pPr marL="299085" marR="33464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074545" algn="l"/>
              </a:tabLst>
            </a:pPr>
            <a:r>
              <a:rPr sz="2000" dirty="0">
                <a:latin typeface="Times New Roman"/>
                <a:cs typeface="Times New Roman"/>
              </a:rPr>
              <a:t>Логины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пароли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ссылка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входа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Систему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тестирования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07.00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местному </a:t>
            </a:r>
            <a:r>
              <a:rPr sz="2000" dirty="0">
                <a:latin typeface="Times New Roman"/>
                <a:cs typeface="Times New Roman"/>
              </a:rPr>
              <a:t>времени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день</a:t>
            </a:r>
            <a:r>
              <a:rPr sz="2000" dirty="0">
                <a:latin typeface="Times New Roman"/>
                <a:cs typeface="Times New Roman"/>
              </a:rPr>
              <a:t>	проведения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сессии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ОО)</a:t>
            </a:r>
            <a:endParaRPr sz="2000">
              <a:latin typeface="Times New Roman"/>
              <a:cs typeface="Times New Roman"/>
            </a:endParaRPr>
          </a:p>
          <a:p>
            <a:pPr marL="812800" marR="339090" lvl="1" indent="-343535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Необходимо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внести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ФИО,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распечатать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файл и разрезать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на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отдельные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бланки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для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каждого обучающегося</a:t>
            </a:r>
            <a:endParaRPr sz="20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buFont typeface="Wingdings"/>
              <a:buChar char=""/>
              <a:tabLst>
                <a:tab pos="755015" algn="l"/>
                <a:tab pos="2551430" algn="l"/>
                <a:tab pos="3635375" algn="l"/>
                <a:tab pos="4706620" algn="l"/>
                <a:tab pos="5591175" algn="l"/>
                <a:tab pos="7322184" algn="l"/>
                <a:tab pos="8173084" algn="l"/>
                <a:tab pos="8476615" algn="l"/>
                <a:tab pos="9464040" algn="l"/>
                <a:tab pos="10448925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ВНИМАНИЕ!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Каждая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учетная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запись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обучающегося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(логин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50" dirty="0">
                <a:latin typeface="Times New Roman"/>
                <a:cs typeface="Times New Roman"/>
              </a:rPr>
              <a:t>и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пароль)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Times New Roman"/>
                <a:cs typeface="Times New Roman"/>
              </a:rPr>
              <a:t>может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20" dirty="0">
                <a:latin typeface="Times New Roman"/>
                <a:cs typeface="Times New Roman"/>
              </a:rPr>
              <a:t>быть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i="1" spc="-10" dirty="0">
                <a:latin typeface="Times New Roman"/>
                <a:cs typeface="Times New Roman"/>
              </a:rPr>
              <a:t>использована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только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один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раз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spc="-20" dirty="0">
                <a:latin typeface="Times New Roman"/>
                <a:cs typeface="Times New Roman"/>
              </a:rPr>
              <a:t>Протокол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организатора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spc="-20" dirty="0">
                <a:latin typeface="Times New Roman"/>
                <a:cs typeface="Times New Roman"/>
              </a:rPr>
              <a:t>Протокол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наблюдателя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672187-4260-4FA1-851F-E5D8F11E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141" y="243027"/>
            <a:ext cx="1023175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СТРУКТУРА</a:t>
            </a:r>
            <a:r>
              <a:rPr sz="2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СОДЕРЖАНИЕ</a:t>
            </a:r>
            <a:r>
              <a:rPr sz="2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ИССЛЕДОВАНИЯ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  <a:tabLst>
                <a:tab pos="102057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3068" y="1683956"/>
            <a:ext cx="1076325" cy="1527175"/>
            <a:chOff x="3723068" y="1683956"/>
            <a:chExt cx="1076325" cy="1527175"/>
          </a:xfrm>
          <a:solidFill>
            <a:srgbClr val="FF0000"/>
          </a:solidFill>
        </p:grpSpPr>
        <p:sp>
          <p:nvSpPr>
            <p:cNvPr id="4" name="object 4"/>
            <p:cNvSpPr/>
            <p:nvPr/>
          </p:nvSpPr>
          <p:spPr>
            <a:xfrm>
              <a:off x="3736085" y="1696974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525017" y="525017"/>
                  </a:lnTo>
                  <a:lnTo>
                    <a:pt x="0" y="0"/>
                  </a:lnTo>
                  <a:lnTo>
                    <a:pt x="0" y="976122"/>
                  </a:lnTo>
                  <a:lnTo>
                    <a:pt x="525017" y="1501139"/>
                  </a:lnTo>
                  <a:lnTo>
                    <a:pt x="1050036" y="976122"/>
                  </a:lnTo>
                  <a:lnTo>
                    <a:pt x="1050036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6085" y="1696974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1050036" y="976122"/>
                  </a:lnTo>
                  <a:lnTo>
                    <a:pt x="525017" y="1501139"/>
                  </a:lnTo>
                  <a:lnTo>
                    <a:pt x="0" y="976122"/>
                  </a:lnTo>
                  <a:lnTo>
                    <a:pt x="0" y="0"/>
                  </a:lnTo>
                  <a:lnTo>
                    <a:pt x="525017" y="525017"/>
                  </a:lnTo>
                  <a:lnTo>
                    <a:pt x="1050036" y="0"/>
                  </a:lnTo>
                  <a:close/>
                </a:path>
              </a:pathLst>
            </a:custGeom>
            <a:grpFill/>
            <a:ln w="25908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4170" y="2169668"/>
            <a:ext cx="21272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4816" y="1452308"/>
            <a:ext cx="6640195" cy="1658620"/>
            <a:chOff x="4754816" y="1452308"/>
            <a:chExt cx="6640195" cy="1658620"/>
          </a:xfrm>
        </p:grpSpPr>
        <p:sp>
          <p:nvSpPr>
            <p:cNvPr id="8" name="object 8"/>
            <p:cNvSpPr/>
            <p:nvPr/>
          </p:nvSpPr>
          <p:spPr>
            <a:xfrm>
              <a:off x="4767833" y="1465326"/>
              <a:ext cx="6614159" cy="1632585"/>
            </a:xfrm>
            <a:custGeom>
              <a:avLst/>
              <a:gdLst/>
              <a:ahLst/>
              <a:cxnLst/>
              <a:rect l="l" t="t" r="r" b="b"/>
              <a:pathLst>
                <a:path w="6614159" h="1632585">
                  <a:moveTo>
                    <a:pt x="6342125" y="0"/>
                  </a:moveTo>
                  <a:lnTo>
                    <a:pt x="0" y="0"/>
                  </a:lnTo>
                  <a:lnTo>
                    <a:pt x="0" y="1632203"/>
                  </a:lnTo>
                  <a:lnTo>
                    <a:pt x="6342125" y="1632203"/>
                  </a:lnTo>
                  <a:lnTo>
                    <a:pt x="6391024" y="1627821"/>
                  </a:lnTo>
                  <a:lnTo>
                    <a:pt x="6437047" y="1615184"/>
                  </a:lnTo>
                  <a:lnTo>
                    <a:pt x="6479427" y="1595063"/>
                  </a:lnTo>
                  <a:lnTo>
                    <a:pt x="6517394" y="1568225"/>
                  </a:lnTo>
                  <a:lnTo>
                    <a:pt x="6550181" y="1535438"/>
                  </a:lnTo>
                  <a:lnTo>
                    <a:pt x="6577019" y="1497471"/>
                  </a:lnTo>
                  <a:lnTo>
                    <a:pt x="6597140" y="1455091"/>
                  </a:lnTo>
                  <a:lnTo>
                    <a:pt x="6609777" y="1409068"/>
                  </a:lnTo>
                  <a:lnTo>
                    <a:pt x="6614159" y="1360170"/>
                  </a:lnTo>
                  <a:lnTo>
                    <a:pt x="6614159" y="272034"/>
                  </a:lnTo>
                  <a:lnTo>
                    <a:pt x="6609777" y="223135"/>
                  </a:lnTo>
                  <a:lnTo>
                    <a:pt x="6597140" y="177112"/>
                  </a:lnTo>
                  <a:lnTo>
                    <a:pt x="6577019" y="134732"/>
                  </a:lnTo>
                  <a:lnTo>
                    <a:pt x="6550181" y="96765"/>
                  </a:lnTo>
                  <a:lnTo>
                    <a:pt x="6517394" y="63978"/>
                  </a:lnTo>
                  <a:lnTo>
                    <a:pt x="6479427" y="37140"/>
                  </a:lnTo>
                  <a:lnTo>
                    <a:pt x="6437047" y="17019"/>
                  </a:lnTo>
                  <a:lnTo>
                    <a:pt x="6391024" y="4382"/>
                  </a:lnTo>
                  <a:lnTo>
                    <a:pt x="634212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7833" y="1465326"/>
              <a:ext cx="6614159" cy="1632585"/>
            </a:xfrm>
            <a:custGeom>
              <a:avLst/>
              <a:gdLst/>
              <a:ahLst/>
              <a:cxnLst/>
              <a:rect l="l" t="t" r="r" b="b"/>
              <a:pathLst>
                <a:path w="6614159" h="1632585">
                  <a:moveTo>
                    <a:pt x="6614159" y="272034"/>
                  </a:moveTo>
                  <a:lnTo>
                    <a:pt x="6614159" y="1360170"/>
                  </a:lnTo>
                  <a:lnTo>
                    <a:pt x="6609777" y="1409068"/>
                  </a:lnTo>
                  <a:lnTo>
                    <a:pt x="6597140" y="1455091"/>
                  </a:lnTo>
                  <a:lnTo>
                    <a:pt x="6577019" y="1497471"/>
                  </a:lnTo>
                  <a:lnTo>
                    <a:pt x="6550181" y="1535438"/>
                  </a:lnTo>
                  <a:lnTo>
                    <a:pt x="6517394" y="1568225"/>
                  </a:lnTo>
                  <a:lnTo>
                    <a:pt x="6479427" y="1595063"/>
                  </a:lnTo>
                  <a:lnTo>
                    <a:pt x="6437047" y="1615184"/>
                  </a:lnTo>
                  <a:lnTo>
                    <a:pt x="6391024" y="1627821"/>
                  </a:lnTo>
                  <a:lnTo>
                    <a:pt x="6342125" y="1632203"/>
                  </a:lnTo>
                  <a:lnTo>
                    <a:pt x="0" y="1632203"/>
                  </a:lnTo>
                  <a:lnTo>
                    <a:pt x="0" y="0"/>
                  </a:lnTo>
                  <a:lnTo>
                    <a:pt x="6342125" y="0"/>
                  </a:lnTo>
                  <a:lnTo>
                    <a:pt x="6391024" y="4382"/>
                  </a:lnTo>
                  <a:lnTo>
                    <a:pt x="6437047" y="17019"/>
                  </a:lnTo>
                  <a:lnTo>
                    <a:pt x="6479427" y="37140"/>
                  </a:lnTo>
                  <a:lnTo>
                    <a:pt x="6517394" y="63978"/>
                  </a:lnTo>
                  <a:lnTo>
                    <a:pt x="6550181" y="96765"/>
                  </a:lnTo>
                  <a:lnTo>
                    <a:pt x="6577019" y="134732"/>
                  </a:lnTo>
                  <a:lnTo>
                    <a:pt x="6597140" y="177112"/>
                  </a:lnTo>
                  <a:lnTo>
                    <a:pt x="6609777" y="223135"/>
                  </a:lnTo>
                  <a:lnTo>
                    <a:pt x="6614159" y="27203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82336" y="1378209"/>
            <a:ext cx="5248275" cy="16236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50"/>
              </a:spcBef>
              <a:buChar char="•"/>
              <a:tabLst>
                <a:tab pos="299085" algn="l"/>
              </a:tabLst>
            </a:pPr>
            <a:r>
              <a:rPr sz="3200" spc="-50" dirty="0">
                <a:solidFill>
                  <a:srgbClr val="006FC0"/>
                </a:solidFill>
                <a:latin typeface="Calibri"/>
                <a:cs typeface="Calibri"/>
              </a:rPr>
              <a:t>Тест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endParaRPr sz="3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70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Задания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математической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грамотности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65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Задания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естественно-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научной</a:t>
            </a:r>
            <a:r>
              <a:rPr sz="20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грамотности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55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Задания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читательской</a:t>
            </a:r>
            <a:r>
              <a:rPr sz="20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грамотности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03256" y="3288728"/>
            <a:ext cx="1077595" cy="1527175"/>
            <a:chOff x="3703256" y="3288728"/>
            <a:chExt cx="1077595" cy="1527175"/>
          </a:xfrm>
          <a:solidFill>
            <a:srgbClr val="FFC000"/>
          </a:solidFill>
        </p:grpSpPr>
        <p:sp>
          <p:nvSpPr>
            <p:cNvPr id="12" name="object 12"/>
            <p:cNvSpPr/>
            <p:nvPr/>
          </p:nvSpPr>
          <p:spPr>
            <a:xfrm>
              <a:off x="3716274" y="3301745"/>
              <a:ext cx="1051560" cy="1501140"/>
            </a:xfrm>
            <a:custGeom>
              <a:avLst/>
              <a:gdLst/>
              <a:ahLst/>
              <a:cxnLst/>
              <a:rect l="l" t="t" r="r" b="b"/>
              <a:pathLst>
                <a:path w="1051560" h="1501139">
                  <a:moveTo>
                    <a:pt x="1051560" y="0"/>
                  </a:moveTo>
                  <a:lnTo>
                    <a:pt x="525779" y="525779"/>
                  </a:lnTo>
                  <a:lnTo>
                    <a:pt x="0" y="0"/>
                  </a:lnTo>
                  <a:lnTo>
                    <a:pt x="0" y="975359"/>
                  </a:lnTo>
                  <a:lnTo>
                    <a:pt x="525779" y="1501139"/>
                  </a:lnTo>
                  <a:lnTo>
                    <a:pt x="1051560" y="975359"/>
                  </a:lnTo>
                  <a:lnTo>
                    <a:pt x="105156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6274" y="3301745"/>
              <a:ext cx="1051560" cy="1501140"/>
            </a:xfrm>
            <a:custGeom>
              <a:avLst/>
              <a:gdLst/>
              <a:ahLst/>
              <a:cxnLst/>
              <a:rect l="l" t="t" r="r" b="b"/>
              <a:pathLst>
                <a:path w="1051560" h="1501139">
                  <a:moveTo>
                    <a:pt x="1051560" y="0"/>
                  </a:moveTo>
                  <a:lnTo>
                    <a:pt x="1051560" y="975359"/>
                  </a:lnTo>
                  <a:lnTo>
                    <a:pt x="525779" y="1501139"/>
                  </a:lnTo>
                  <a:lnTo>
                    <a:pt x="0" y="975359"/>
                  </a:lnTo>
                  <a:lnTo>
                    <a:pt x="0" y="0"/>
                  </a:lnTo>
                  <a:lnTo>
                    <a:pt x="525779" y="525779"/>
                  </a:lnTo>
                  <a:lnTo>
                    <a:pt x="1051560" y="0"/>
                  </a:lnTo>
                  <a:close/>
                </a:path>
              </a:pathLst>
            </a:custGeom>
            <a:grpFill/>
            <a:ln w="25908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35373" y="3774769"/>
            <a:ext cx="212725" cy="468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4816" y="3226244"/>
            <a:ext cx="6640195" cy="1187450"/>
            <a:chOff x="4754816" y="3226244"/>
            <a:chExt cx="6640195" cy="1187450"/>
          </a:xfrm>
        </p:grpSpPr>
        <p:sp>
          <p:nvSpPr>
            <p:cNvPr id="16" name="object 16"/>
            <p:cNvSpPr/>
            <p:nvPr/>
          </p:nvSpPr>
          <p:spPr>
            <a:xfrm>
              <a:off x="4767833" y="3239262"/>
              <a:ext cx="6614159" cy="1161415"/>
            </a:xfrm>
            <a:custGeom>
              <a:avLst/>
              <a:gdLst/>
              <a:ahLst/>
              <a:cxnLst/>
              <a:rect l="l" t="t" r="r" b="b"/>
              <a:pathLst>
                <a:path w="6614159" h="1161414">
                  <a:moveTo>
                    <a:pt x="6420612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6420612" y="1161288"/>
                  </a:lnTo>
                  <a:lnTo>
                    <a:pt x="6465003" y="1156178"/>
                  </a:lnTo>
                  <a:lnTo>
                    <a:pt x="6505747" y="1141622"/>
                  </a:lnTo>
                  <a:lnTo>
                    <a:pt x="6541683" y="1118780"/>
                  </a:lnTo>
                  <a:lnTo>
                    <a:pt x="6571652" y="1088811"/>
                  </a:lnTo>
                  <a:lnTo>
                    <a:pt x="6594494" y="1052875"/>
                  </a:lnTo>
                  <a:lnTo>
                    <a:pt x="6609050" y="1012131"/>
                  </a:lnTo>
                  <a:lnTo>
                    <a:pt x="6614159" y="967739"/>
                  </a:lnTo>
                  <a:lnTo>
                    <a:pt x="6614159" y="193548"/>
                  </a:lnTo>
                  <a:lnTo>
                    <a:pt x="6609050" y="149156"/>
                  </a:lnTo>
                  <a:lnTo>
                    <a:pt x="6594494" y="108412"/>
                  </a:lnTo>
                  <a:lnTo>
                    <a:pt x="6571652" y="72476"/>
                  </a:lnTo>
                  <a:lnTo>
                    <a:pt x="6541683" y="42507"/>
                  </a:lnTo>
                  <a:lnTo>
                    <a:pt x="6505747" y="19665"/>
                  </a:lnTo>
                  <a:lnTo>
                    <a:pt x="6465003" y="5109"/>
                  </a:lnTo>
                  <a:lnTo>
                    <a:pt x="6420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833" y="3239262"/>
              <a:ext cx="6614159" cy="1161415"/>
            </a:xfrm>
            <a:custGeom>
              <a:avLst/>
              <a:gdLst/>
              <a:ahLst/>
              <a:cxnLst/>
              <a:rect l="l" t="t" r="r" b="b"/>
              <a:pathLst>
                <a:path w="6614159" h="1161414">
                  <a:moveTo>
                    <a:pt x="6614159" y="193548"/>
                  </a:moveTo>
                  <a:lnTo>
                    <a:pt x="6614159" y="967739"/>
                  </a:lnTo>
                  <a:lnTo>
                    <a:pt x="6609050" y="1012131"/>
                  </a:lnTo>
                  <a:lnTo>
                    <a:pt x="6594494" y="1052875"/>
                  </a:lnTo>
                  <a:lnTo>
                    <a:pt x="6571652" y="1088811"/>
                  </a:lnTo>
                  <a:lnTo>
                    <a:pt x="6541683" y="1118780"/>
                  </a:lnTo>
                  <a:lnTo>
                    <a:pt x="6505747" y="1141622"/>
                  </a:lnTo>
                  <a:lnTo>
                    <a:pt x="6465003" y="1156178"/>
                  </a:lnTo>
                  <a:lnTo>
                    <a:pt x="6420612" y="1161288"/>
                  </a:lnTo>
                  <a:lnTo>
                    <a:pt x="0" y="1161288"/>
                  </a:lnTo>
                  <a:lnTo>
                    <a:pt x="0" y="0"/>
                  </a:lnTo>
                  <a:lnTo>
                    <a:pt x="6420612" y="0"/>
                  </a:lnTo>
                  <a:lnTo>
                    <a:pt x="6465003" y="5109"/>
                  </a:lnTo>
                  <a:lnTo>
                    <a:pt x="6505747" y="19665"/>
                  </a:lnTo>
                  <a:lnTo>
                    <a:pt x="6541683" y="42507"/>
                  </a:lnTo>
                  <a:lnTo>
                    <a:pt x="6571652" y="72476"/>
                  </a:lnTo>
                  <a:lnTo>
                    <a:pt x="6594494" y="108412"/>
                  </a:lnTo>
                  <a:lnTo>
                    <a:pt x="6609050" y="149156"/>
                  </a:lnTo>
                  <a:lnTo>
                    <a:pt x="6614159" y="193548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82336" y="3513835"/>
            <a:ext cx="4664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Анкета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3256" y="4661852"/>
            <a:ext cx="1077595" cy="1527175"/>
            <a:chOff x="3703256" y="4661852"/>
            <a:chExt cx="1077595" cy="1527175"/>
          </a:xfrm>
          <a:solidFill>
            <a:srgbClr val="00B050"/>
          </a:solidFill>
        </p:grpSpPr>
        <p:sp>
          <p:nvSpPr>
            <p:cNvPr id="20" name="object 20"/>
            <p:cNvSpPr/>
            <p:nvPr/>
          </p:nvSpPr>
          <p:spPr>
            <a:xfrm>
              <a:off x="3716274" y="4674870"/>
              <a:ext cx="1051560" cy="1501140"/>
            </a:xfrm>
            <a:custGeom>
              <a:avLst/>
              <a:gdLst/>
              <a:ahLst/>
              <a:cxnLst/>
              <a:rect l="l" t="t" r="r" b="b"/>
              <a:pathLst>
                <a:path w="1051560" h="1501139">
                  <a:moveTo>
                    <a:pt x="1051560" y="0"/>
                  </a:moveTo>
                  <a:lnTo>
                    <a:pt x="525779" y="525779"/>
                  </a:lnTo>
                  <a:lnTo>
                    <a:pt x="0" y="0"/>
                  </a:lnTo>
                  <a:lnTo>
                    <a:pt x="0" y="975359"/>
                  </a:lnTo>
                  <a:lnTo>
                    <a:pt x="525779" y="1501139"/>
                  </a:lnTo>
                  <a:lnTo>
                    <a:pt x="1051560" y="975359"/>
                  </a:lnTo>
                  <a:lnTo>
                    <a:pt x="105156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6274" y="4674870"/>
              <a:ext cx="1051560" cy="1501140"/>
            </a:xfrm>
            <a:custGeom>
              <a:avLst/>
              <a:gdLst/>
              <a:ahLst/>
              <a:cxnLst/>
              <a:rect l="l" t="t" r="r" b="b"/>
              <a:pathLst>
                <a:path w="1051560" h="1501139">
                  <a:moveTo>
                    <a:pt x="1051560" y="0"/>
                  </a:moveTo>
                  <a:lnTo>
                    <a:pt x="1051560" y="975359"/>
                  </a:lnTo>
                  <a:lnTo>
                    <a:pt x="525779" y="1501139"/>
                  </a:lnTo>
                  <a:lnTo>
                    <a:pt x="0" y="975359"/>
                  </a:lnTo>
                  <a:lnTo>
                    <a:pt x="0" y="0"/>
                  </a:lnTo>
                  <a:lnTo>
                    <a:pt x="525779" y="525779"/>
                  </a:lnTo>
                  <a:lnTo>
                    <a:pt x="1051560" y="0"/>
                  </a:lnTo>
                  <a:close/>
                </a:path>
              </a:pathLst>
            </a:custGeom>
            <a:grpFill/>
            <a:ln w="25908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35373" y="5148198"/>
            <a:ext cx="2127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54879" y="4536947"/>
            <a:ext cx="6640195" cy="1251585"/>
            <a:chOff x="4754879" y="4536947"/>
            <a:chExt cx="6640195" cy="1251585"/>
          </a:xfrm>
        </p:grpSpPr>
        <p:sp>
          <p:nvSpPr>
            <p:cNvPr id="24" name="object 24"/>
            <p:cNvSpPr/>
            <p:nvPr/>
          </p:nvSpPr>
          <p:spPr>
            <a:xfrm>
              <a:off x="4767833" y="4549901"/>
              <a:ext cx="6614159" cy="1225550"/>
            </a:xfrm>
            <a:custGeom>
              <a:avLst/>
              <a:gdLst/>
              <a:ahLst/>
              <a:cxnLst/>
              <a:rect l="l" t="t" r="r" b="b"/>
              <a:pathLst>
                <a:path w="6614159" h="1225550">
                  <a:moveTo>
                    <a:pt x="6409944" y="0"/>
                  </a:moveTo>
                  <a:lnTo>
                    <a:pt x="0" y="0"/>
                  </a:lnTo>
                  <a:lnTo>
                    <a:pt x="0" y="1225296"/>
                  </a:lnTo>
                  <a:lnTo>
                    <a:pt x="6409944" y="1225296"/>
                  </a:lnTo>
                  <a:lnTo>
                    <a:pt x="6456765" y="1219902"/>
                  </a:lnTo>
                  <a:lnTo>
                    <a:pt x="6499748" y="1204539"/>
                  </a:lnTo>
                  <a:lnTo>
                    <a:pt x="6537666" y="1180433"/>
                  </a:lnTo>
                  <a:lnTo>
                    <a:pt x="6569293" y="1148808"/>
                  </a:lnTo>
                  <a:lnTo>
                    <a:pt x="6593401" y="1110890"/>
                  </a:lnTo>
                  <a:lnTo>
                    <a:pt x="6608766" y="1067905"/>
                  </a:lnTo>
                  <a:lnTo>
                    <a:pt x="6614159" y="1021080"/>
                  </a:lnTo>
                  <a:lnTo>
                    <a:pt x="6614159" y="204216"/>
                  </a:lnTo>
                  <a:lnTo>
                    <a:pt x="6608766" y="157394"/>
                  </a:lnTo>
                  <a:lnTo>
                    <a:pt x="6593401" y="114411"/>
                  </a:lnTo>
                  <a:lnTo>
                    <a:pt x="6569293" y="76493"/>
                  </a:lnTo>
                  <a:lnTo>
                    <a:pt x="6537666" y="44866"/>
                  </a:lnTo>
                  <a:lnTo>
                    <a:pt x="6499748" y="20758"/>
                  </a:lnTo>
                  <a:lnTo>
                    <a:pt x="6456765" y="5393"/>
                  </a:lnTo>
                  <a:lnTo>
                    <a:pt x="64099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7833" y="4549901"/>
              <a:ext cx="6614159" cy="1225550"/>
            </a:xfrm>
            <a:custGeom>
              <a:avLst/>
              <a:gdLst/>
              <a:ahLst/>
              <a:cxnLst/>
              <a:rect l="l" t="t" r="r" b="b"/>
              <a:pathLst>
                <a:path w="6614159" h="1225550">
                  <a:moveTo>
                    <a:pt x="6614159" y="204216"/>
                  </a:moveTo>
                  <a:lnTo>
                    <a:pt x="6614159" y="1021080"/>
                  </a:lnTo>
                  <a:lnTo>
                    <a:pt x="6608766" y="1067905"/>
                  </a:lnTo>
                  <a:lnTo>
                    <a:pt x="6593401" y="1110890"/>
                  </a:lnTo>
                  <a:lnTo>
                    <a:pt x="6569293" y="1148808"/>
                  </a:lnTo>
                  <a:lnTo>
                    <a:pt x="6537666" y="1180433"/>
                  </a:lnTo>
                  <a:lnTo>
                    <a:pt x="6499748" y="1204539"/>
                  </a:lnTo>
                  <a:lnTo>
                    <a:pt x="6456765" y="1219902"/>
                  </a:lnTo>
                  <a:lnTo>
                    <a:pt x="6409944" y="1225296"/>
                  </a:lnTo>
                  <a:lnTo>
                    <a:pt x="0" y="1225296"/>
                  </a:lnTo>
                  <a:lnTo>
                    <a:pt x="0" y="0"/>
                  </a:lnTo>
                  <a:lnTo>
                    <a:pt x="6409944" y="0"/>
                  </a:lnTo>
                  <a:lnTo>
                    <a:pt x="6456765" y="5393"/>
                  </a:lnTo>
                  <a:lnTo>
                    <a:pt x="6499748" y="20758"/>
                  </a:lnTo>
                  <a:lnTo>
                    <a:pt x="6537666" y="44866"/>
                  </a:lnTo>
                  <a:lnTo>
                    <a:pt x="6569293" y="76493"/>
                  </a:lnTo>
                  <a:lnTo>
                    <a:pt x="6593401" y="114411"/>
                  </a:lnTo>
                  <a:lnTo>
                    <a:pt x="6608766" y="157394"/>
                  </a:lnTo>
                  <a:lnTo>
                    <a:pt x="6614159" y="20421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82336" y="4856734"/>
            <a:ext cx="5692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Анкета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администрации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ОО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2663" y="1918461"/>
            <a:ext cx="340042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4546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4000" b="1" spc="-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основе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практики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международных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исследований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000" b="1" spc="-20" dirty="0">
                <a:solidFill>
                  <a:srgbClr val="006FC0"/>
                </a:solidFill>
                <a:latin typeface="Calibri"/>
                <a:cs typeface="Calibri"/>
              </a:rPr>
              <a:t> 2024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2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AFBB0F-89EA-4AB7-9CB8-A7B3B93C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20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18845" y="2420238"/>
            <a:ext cx="12236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Руководство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проведению исследования (п.2.7)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9019" y="2420238"/>
            <a:ext cx="107569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Протокол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организатора (бумажный)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6744" y="2383663"/>
            <a:ext cx="121475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Сценарий</a:t>
            </a:r>
            <a:endParaRPr sz="1400">
              <a:latin typeface="Calibri"/>
              <a:cs typeface="Calibri"/>
            </a:endParaRPr>
          </a:p>
          <a:p>
            <a:pPr marL="12700" marR="5080" indent="124460">
              <a:lnSpc>
                <a:spcPct val="100000"/>
              </a:lnSpc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4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309" y="1461642"/>
            <a:ext cx="375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ОРГАНИЗАТОРОВ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АУДИТОРИЯХ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6821" y="2389377"/>
            <a:ext cx="25654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Форма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участия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«Оценка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основе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практики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международных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исследований»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23944" y="3416808"/>
            <a:ext cx="1812289" cy="2403475"/>
            <a:chOff x="4123944" y="3416808"/>
            <a:chExt cx="1812289" cy="24034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747" y="3502274"/>
              <a:ext cx="1526594" cy="22896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28516" y="3421380"/>
              <a:ext cx="1803400" cy="2394585"/>
            </a:xfrm>
            <a:custGeom>
              <a:avLst/>
              <a:gdLst/>
              <a:ahLst/>
              <a:cxnLst/>
              <a:rect l="l" t="t" r="r" b="b"/>
              <a:pathLst>
                <a:path w="1803400" h="2394585">
                  <a:moveTo>
                    <a:pt x="0" y="2394204"/>
                  </a:moveTo>
                  <a:lnTo>
                    <a:pt x="1802891" y="2394204"/>
                  </a:lnTo>
                  <a:lnTo>
                    <a:pt x="1802891" y="0"/>
                  </a:lnTo>
                  <a:lnTo>
                    <a:pt x="0" y="0"/>
                  </a:lnTo>
                  <a:lnTo>
                    <a:pt x="0" y="2394204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94560" y="3416808"/>
            <a:ext cx="1729739" cy="2399030"/>
            <a:chOff x="2194560" y="3416808"/>
            <a:chExt cx="1729739" cy="23990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396" y="3479446"/>
              <a:ext cx="1557085" cy="23002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99132" y="3421380"/>
              <a:ext cx="1720850" cy="2390140"/>
            </a:xfrm>
            <a:custGeom>
              <a:avLst/>
              <a:gdLst/>
              <a:ahLst/>
              <a:cxnLst/>
              <a:rect l="l" t="t" r="r" b="b"/>
              <a:pathLst>
                <a:path w="1720850" h="2390140">
                  <a:moveTo>
                    <a:pt x="0" y="2389632"/>
                  </a:moveTo>
                  <a:lnTo>
                    <a:pt x="1720595" y="2389632"/>
                  </a:lnTo>
                  <a:lnTo>
                    <a:pt x="1720595" y="0"/>
                  </a:lnTo>
                  <a:lnTo>
                    <a:pt x="0" y="0"/>
                  </a:lnTo>
                  <a:lnTo>
                    <a:pt x="0" y="2389632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32576" y="3532632"/>
            <a:ext cx="5817235" cy="1626235"/>
            <a:chOff x="6132576" y="3532632"/>
            <a:chExt cx="5817235" cy="162623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0" y="3541776"/>
              <a:ext cx="5798820" cy="16078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37148" y="3537204"/>
              <a:ext cx="5808345" cy="1617345"/>
            </a:xfrm>
            <a:custGeom>
              <a:avLst/>
              <a:gdLst/>
              <a:ahLst/>
              <a:cxnLst/>
              <a:rect l="l" t="t" r="r" b="b"/>
              <a:pathLst>
                <a:path w="5808345" h="1617345">
                  <a:moveTo>
                    <a:pt x="0" y="1616964"/>
                  </a:moveTo>
                  <a:lnTo>
                    <a:pt x="5807963" y="1616964"/>
                  </a:lnTo>
                  <a:lnTo>
                    <a:pt x="5807963" y="0"/>
                  </a:lnTo>
                  <a:lnTo>
                    <a:pt x="0" y="0"/>
                  </a:lnTo>
                  <a:lnTo>
                    <a:pt x="0" y="1616964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7452" y="3343655"/>
            <a:ext cx="1807845" cy="2566670"/>
            <a:chOff x="187452" y="3343655"/>
            <a:chExt cx="1807845" cy="256667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596" y="3352799"/>
              <a:ext cx="1789176" cy="25481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2024" y="3348227"/>
              <a:ext cx="1798320" cy="2557780"/>
            </a:xfrm>
            <a:custGeom>
              <a:avLst/>
              <a:gdLst/>
              <a:ahLst/>
              <a:cxnLst/>
              <a:rect l="l" t="t" r="r" b="b"/>
              <a:pathLst>
                <a:path w="1798320" h="2557779">
                  <a:moveTo>
                    <a:pt x="0" y="2557272"/>
                  </a:moveTo>
                  <a:lnTo>
                    <a:pt x="1798320" y="2557272"/>
                  </a:lnTo>
                  <a:lnTo>
                    <a:pt x="1798320" y="0"/>
                  </a:lnTo>
                  <a:lnTo>
                    <a:pt x="0" y="0"/>
                  </a:lnTo>
                  <a:lnTo>
                    <a:pt x="0" y="2557272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3E5ED81-E42E-41D6-B840-4DE100D19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98691" y="3075432"/>
            <a:ext cx="2417445" cy="3411220"/>
            <a:chOff x="6298691" y="3075432"/>
            <a:chExt cx="2417445" cy="3411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7835" y="3084576"/>
              <a:ext cx="2398776" cy="3392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03263" y="3080004"/>
              <a:ext cx="2407920" cy="3401695"/>
            </a:xfrm>
            <a:custGeom>
              <a:avLst/>
              <a:gdLst/>
              <a:ahLst/>
              <a:cxnLst/>
              <a:rect l="l" t="t" r="r" b="b"/>
              <a:pathLst>
                <a:path w="2407920" h="3401695">
                  <a:moveTo>
                    <a:pt x="0" y="3401567"/>
                  </a:moveTo>
                  <a:lnTo>
                    <a:pt x="2407919" y="3401567"/>
                  </a:lnTo>
                  <a:lnTo>
                    <a:pt x="2407919" y="0"/>
                  </a:lnTo>
                  <a:lnTo>
                    <a:pt x="0" y="0"/>
                  </a:lnTo>
                  <a:lnTo>
                    <a:pt x="0" y="3401567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2789" y="2054098"/>
            <a:ext cx="205993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Руководство</a:t>
            </a:r>
            <a:r>
              <a:rPr sz="22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наблюдателей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9255" y="1838960"/>
            <a:ext cx="16389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Протокол </a:t>
            </a:r>
            <a:r>
              <a:rPr sz="2200" b="1" spc="-30" dirty="0">
                <a:solidFill>
                  <a:srgbClr val="006FC0"/>
                </a:solidFill>
                <a:latin typeface="Calibri"/>
                <a:cs typeface="Calibri"/>
              </a:rPr>
              <a:t>наблюдателя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(бумажный)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1678" y="1850262"/>
            <a:ext cx="191198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Соглашение</a:t>
            </a:r>
            <a:r>
              <a:rPr sz="22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006FC0"/>
                </a:solidFill>
                <a:latin typeface="Calibri"/>
                <a:cs typeface="Calibri"/>
              </a:rPr>
              <a:t>о </a:t>
            </a:r>
            <a:r>
              <a:rPr sz="2200" b="1" spc="-20" dirty="0">
                <a:solidFill>
                  <a:srgbClr val="006FC0"/>
                </a:solidFill>
                <a:latin typeface="Calibri"/>
                <a:cs typeface="Calibri"/>
              </a:rPr>
              <a:t>неразглашении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данных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9542" y="1953260"/>
            <a:ext cx="17278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Сценарий проведения </a:t>
            </a:r>
            <a:r>
              <a:rPr sz="2200" b="1" spc="-20" dirty="0">
                <a:solidFill>
                  <a:srgbClr val="006FC0"/>
                </a:solidFill>
                <a:latin typeface="Calibri"/>
                <a:cs typeface="Calibri"/>
              </a:rPr>
              <a:t>исследования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9141" y="683132"/>
            <a:ext cx="10951210" cy="824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21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836930" algn="ctr">
              <a:lnSpc>
                <a:spcPct val="100000"/>
              </a:lnSpc>
              <a:spcBef>
                <a:spcPts val="172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НАБЛЮДАТЕЛЕЙ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7100" y="3083051"/>
            <a:ext cx="2456815" cy="3411220"/>
            <a:chOff x="3467100" y="3083051"/>
            <a:chExt cx="2456815" cy="34112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2742" y="3168430"/>
              <a:ext cx="2218465" cy="32780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71672" y="3087623"/>
              <a:ext cx="2447925" cy="3401695"/>
            </a:xfrm>
            <a:custGeom>
              <a:avLst/>
              <a:gdLst/>
              <a:ahLst/>
              <a:cxnLst/>
              <a:rect l="l" t="t" r="r" b="b"/>
              <a:pathLst>
                <a:path w="2447925" h="3401695">
                  <a:moveTo>
                    <a:pt x="0" y="3401567"/>
                  </a:moveTo>
                  <a:lnTo>
                    <a:pt x="2447544" y="3401567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3401567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156192" y="3072383"/>
            <a:ext cx="2467610" cy="3421379"/>
            <a:chOff x="9156192" y="3072383"/>
            <a:chExt cx="2467610" cy="342137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5336" y="3081527"/>
              <a:ext cx="2449068" cy="34030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60764" y="3076955"/>
              <a:ext cx="2458720" cy="3412490"/>
            </a:xfrm>
            <a:custGeom>
              <a:avLst/>
              <a:gdLst/>
              <a:ahLst/>
              <a:cxnLst/>
              <a:rect l="l" t="t" r="r" b="b"/>
              <a:pathLst>
                <a:path w="2458720" h="3412490">
                  <a:moveTo>
                    <a:pt x="0" y="3412236"/>
                  </a:moveTo>
                  <a:lnTo>
                    <a:pt x="2458212" y="3412236"/>
                  </a:lnTo>
                  <a:lnTo>
                    <a:pt x="2458212" y="0"/>
                  </a:lnTo>
                  <a:lnTo>
                    <a:pt x="0" y="0"/>
                  </a:lnTo>
                  <a:lnTo>
                    <a:pt x="0" y="3412236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5800" y="3072383"/>
            <a:ext cx="2435860" cy="3406140"/>
            <a:chOff x="685800" y="3072383"/>
            <a:chExt cx="2435860" cy="340614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3224676"/>
              <a:ext cx="2417064" cy="32447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0372" y="3076955"/>
              <a:ext cx="2426335" cy="3397250"/>
            </a:xfrm>
            <a:custGeom>
              <a:avLst/>
              <a:gdLst/>
              <a:ahLst/>
              <a:cxnLst/>
              <a:rect l="l" t="t" r="r" b="b"/>
              <a:pathLst>
                <a:path w="2426335" h="3397250">
                  <a:moveTo>
                    <a:pt x="0" y="3396996"/>
                  </a:moveTo>
                  <a:lnTo>
                    <a:pt x="2426207" y="3396996"/>
                  </a:lnTo>
                  <a:lnTo>
                    <a:pt x="2426207" y="0"/>
                  </a:lnTo>
                  <a:lnTo>
                    <a:pt x="0" y="0"/>
                  </a:lnTo>
                  <a:lnTo>
                    <a:pt x="0" y="3396996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D0C616-3365-4DF7-99E3-8EC59D701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22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098283" y="1416811"/>
            <a:ext cx="432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СОГЛАШЕНИЕ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НЕРАЗГЛАШЕНИИ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ДАННЫХ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898" y="1391158"/>
            <a:ext cx="5014595" cy="508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ОБЕСПЕЧЕНИЕ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КОНФИДЕНЦИАЛЬНОСТИ</a:t>
            </a:r>
            <a:endParaRPr sz="1800">
              <a:latin typeface="Calibri"/>
              <a:cs typeface="Calibri"/>
            </a:endParaRPr>
          </a:p>
          <a:p>
            <a:pPr marL="297815" marR="530860" indent="-285750">
              <a:lnSpc>
                <a:spcPct val="100000"/>
              </a:lnSpc>
              <a:spcBef>
                <a:spcPts val="166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Все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специалисты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должны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подписать 	соглашение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неразглашении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данных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 marR="228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обеспечить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конфиденциальность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материалов исследования</a:t>
            </a:r>
            <a:endParaRPr sz="1800">
              <a:latin typeface="Calibri"/>
              <a:cs typeface="Calibri"/>
            </a:endParaRPr>
          </a:p>
          <a:p>
            <a:pPr marL="299085" marR="24765" indent="-287020">
              <a:lnSpc>
                <a:spcPct val="100000"/>
              </a:lnSpc>
              <a:spcBef>
                <a:spcPts val="1195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Задания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тестов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анкет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нельзя копировать.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допускается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осуществлять фото-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видеосъемку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</a:t>
            </a:r>
            <a:r>
              <a:rPr sz="1800" spc="-10" dirty="0">
                <a:latin typeface="Calibri"/>
                <a:cs typeface="Calibri"/>
              </a:rPr>
              <a:t> тестирования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Во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тестирования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 marR="1714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анкетирования обучающихся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аудитории </a:t>
            </a:r>
            <a:r>
              <a:rPr sz="1800" spc="-10" dirty="0">
                <a:latin typeface="Calibri"/>
                <a:cs typeface="Calibri"/>
              </a:rPr>
              <a:t>могут находиться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только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технический специалист,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школьный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координатор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(при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необходимости)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085" algn="l"/>
                <a:tab pos="3193415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аудитории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присутствие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внешнего 	</a:t>
            </a:r>
            <a:r>
              <a:rPr sz="1800" spc="-20" dirty="0">
                <a:latin typeface="Calibri"/>
                <a:cs typeface="Calibri"/>
              </a:rPr>
              <a:t>наблюдателя,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назначенного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региональным 	координатором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9176" y="3073907"/>
            <a:ext cx="1828800" cy="18379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659623" y="2107692"/>
            <a:ext cx="3074035" cy="4119879"/>
            <a:chOff x="7659623" y="2107692"/>
            <a:chExt cx="3074035" cy="41198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767" y="2116836"/>
              <a:ext cx="3055620" cy="41010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64195" y="2112264"/>
              <a:ext cx="3065145" cy="4110354"/>
            </a:xfrm>
            <a:custGeom>
              <a:avLst/>
              <a:gdLst/>
              <a:ahLst/>
              <a:cxnLst/>
              <a:rect l="l" t="t" r="r" b="b"/>
              <a:pathLst>
                <a:path w="3065145" h="4110354">
                  <a:moveTo>
                    <a:pt x="0" y="4110228"/>
                  </a:moveTo>
                  <a:lnTo>
                    <a:pt x="3064763" y="4110228"/>
                  </a:lnTo>
                  <a:lnTo>
                    <a:pt x="3064763" y="0"/>
                  </a:lnTo>
                  <a:lnTo>
                    <a:pt x="0" y="0"/>
                  </a:lnTo>
                  <a:lnTo>
                    <a:pt x="0" y="41102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6B6C79-C9D8-46E9-B210-7C4547241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196" y="506362"/>
            <a:ext cx="11427460" cy="42056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495"/>
              </a:spcBef>
              <a:tabLst>
                <a:tab pos="10694035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23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345440" algn="ctr">
              <a:lnSpc>
                <a:spcPct val="100000"/>
              </a:lnSpc>
              <a:spcBef>
                <a:spcPts val="125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ОРГАНИЗАЦИЯ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ПРОВЕДЕНИЕ</a:t>
            </a:r>
            <a:endParaRPr sz="1800">
              <a:latin typeface="Calibri"/>
              <a:cs typeface="Calibri"/>
            </a:endParaRPr>
          </a:p>
          <a:p>
            <a:pPr marR="290830" algn="ctr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СИСТЕМЕ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ФИОКО</a:t>
            </a:r>
            <a:endParaRPr sz="1800">
              <a:latin typeface="Calibri"/>
              <a:cs typeface="Calibri"/>
            </a:endParaRPr>
          </a:p>
          <a:p>
            <a:pPr marL="53594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ВРЕМЯ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ОЦЕНОЧНЫХ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ПРОЦЕДУР</a:t>
            </a:r>
            <a:endParaRPr sz="1800">
              <a:latin typeface="Calibri"/>
              <a:cs typeface="Calibri"/>
            </a:endParaRPr>
          </a:p>
          <a:p>
            <a:pPr marL="297815" marR="75565" indent="-285750">
              <a:lnSpc>
                <a:spcPct val="106100"/>
              </a:lnSpc>
              <a:spcBef>
                <a:spcPts val="655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школьный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может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находиться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аудитории,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где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проходит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(если 	</a:t>
            </a:r>
            <a:r>
              <a:rPr sz="1800" dirty="0">
                <a:latin typeface="Times New Roman"/>
                <a:cs typeface="Times New Roman"/>
              </a:rPr>
              <a:t>имеется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такая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необходимость)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33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20" dirty="0">
                <a:latin typeface="Times New Roman"/>
                <a:cs typeface="Times New Roman"/>
              </a:rPr>
              <a:t>Контролирует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обеспечивает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порядок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оценочных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процедур</a:t>
            </a:r>
            <a:endParaRPr sz="1800">
              <a:latin typeface="Times New Roman"/>
              <a:cs typeface="Times New Roman"/>
            </a:endParaRPr>
          </a:p>
          <a:p>
            <a:pPr marL="297815" marR="78740" indent="-285750">
              <a:lnSpc>
                <a:spcPct val="105600"/>
              </a:lnSpc>
              <a:spcBef>
                <a:spcPts val="121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Принимает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внештатным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ситуациям;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необходимости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обращается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региональному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координатору 	</a:t>
            </a:r>
            <a:r>
              <a:rPr sz="1800" dirty="0">
                <a:latin typeface="Times New Roman"/>
                <a:cs typeface="Times New Roman"/>
              </a:rPr>
              <a:t>(или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федеральному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организатору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удалось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решить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вопрос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региональным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координатором)</a:t>
            </a:r>
            <a:endParaRPr sz="1800">
              <a:latin typeface="Times New Roman"/>
              <a:cs typeface="Times New Roman"/>
            </a:endParaRPr>
          </a:p>
          <a:p>
            <a:pPr marL="297815" marR="78105" indent="-285750">
              <a:lnSpc>
                <a:spcPct val="106100"/>
              </a:lnSpc>
              <a:spcBef>
                <a:spcPts val="1200"/>
              </a:spcBef>
              <a:buFont typeface="Wingdings"/>
              <a:buChar char=""/>
              <a:tabLst>
                <a:tab pos="299085" algn="l"/>
                <a:tab pos="1804670" algn="l"/>
                <a:tab pos="2898140" algn="l"/>
                <a:tab pos="3903979" algn="l"/>
                <a:tab pos="5458460" algn="l"/>
                <a:tab pos="6704965" algn="l"/>
                <a:tab pos="7235825" algn="l"/>
                <a:tab pos="8500745" algn="l"/>
                <a:tab pos="9638030" algn="l"/>
                <a:tab pos="11111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Контролирует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прибытие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внешних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наблюдателей.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Опоздание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или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отсутствие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внешнего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наблюдателя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40" dirty="0">
                <a:latin typeface="Times New Roman"/>
                <a:cs typeface="Times New Roman"/>
              </a:rPr>
              <a:t>не 	</a:t>
            </a:r>
            <a:r>
              <a:rPr sz="1800" b="1" dirty="0">
                <a:latin typeface="Times New Roman"/>
                <a:cs typeface="Times New Roman"/>
              </a:rPr>
              <a:t>является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поводом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отмены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проведения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оценочных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процедур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196" y="4978145"/>
            <a:ext cx="609219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ПОСЛЕ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ЗАВЕРШЕНИЯ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ОЦЕНОЧНЫХ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ПРОЦЕДУР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6100"/>
              </a:lnSpc>
              <a:spcBef>
                <a:spcPts val="1805"/>
              </a:spcBef>
              <a:buFont typeface="Wingdings"/>
              <a:buChar char=""/>
              <a:tabLst>
                <a:tab pos="299085" algn="l"/>
                <a:tab pos="1948180" algn="l"/>
                <a:tab pos="3047365" algn="l"/>
                <a:tab pos="463359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Предоставляет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внешним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наблюдателям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35" dirty="0">
                <a:latin typeface="Times New Roman"/>
                <a:cs typeface="Times New Roman"/>
              </a:rPr>
              <a:t>компьютер(-</a:t>
            </a:r>
            <a:r>
              <a:rPr sz="1800" spc="-25" dirty="0">
                <a:latin typeface="Times New Roman"/>
                <a:cs typeface="Times New Roman"/>
              </a:rPr>
              <a:t>ы) 	</a:t>
            </a:r>
            <a:r>
              <a:rPr sz="1800" spc="-10" dirty="0">
                <a:latin typeface="Times New Roman"/>
                <a:cs typeface="Times New Roman"/>
              </a:rPr>
              <a:t>наблюдателя»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2373" y="5498388"/>
            <a:ext cx="520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  <a:tab pos="1862455" algn="l"/>
                <a:tab pos="2452370" algn="l"/>
                <a:tab pos="4084954" algn="l"/>
              </a:tabLst>
            </a:pPr>
            <a:r>
              <a:rPr sz="1800" spc="-2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заполнения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«Электронных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протоколов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196" y="6232956"/>
            <a:ext cx="1124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Заполняет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Электронный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протокол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основании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заполненного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бумажного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Протокола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организатора)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76DB28-F7AA-4737-92E2-C5635496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336" y="1093605"/>
            <a:ext cx="10804525" cy="18624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494155">
              <a:lnSpc>
                <a:spcPct val="100000"/>
              </a:lnSpc>
              <a:spcBef>
                <a:spcPts val="52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ОРГАНИЗАЦИЯ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ПРОВЕДЕНИЕ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АДМИНИСТРАЦИИ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ОО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70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spc="-10" dirty="0">
                <a:latin typeface="Calibri"/>
                <a:cs typeface="Calibri"/>
              </a:rPr>
              <a:t>Анкетирование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администрации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-10" dirty="0">
                <a:latin typeface="Calibri"/>
                <a:cs typeface="Calibri"/>
              </a:rPr>
              <a:t> проводится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Системе</a:t>
            </a:r>
            <a:r>
              <a:rPr sz="1600" spc="-10" dirty="0">
                <a:latin typeface="Calibri"/>
                <a:cs typeface="Calibri"/>
              </a:rPr>
              <a:t> тестирования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4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Логины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пароли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для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администрации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публикуются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личном</a:t>
            </a:r>
            <a:r>
              <a:rPr sz="1600" spc="-10" dirty="0">
                <a:latin typeface="Calibri"/>
                <a:cs typeface="Calibri"/>
              </a:rPr>
              <a:t> кабинете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ФИС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ОКО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4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Анкета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заполняется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директором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или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заместителем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директора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период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7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25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октября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г</a:t>
            </a:r>
            <a:r>
              <a:rPr sz="1600" spc="-2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600" b="1" dirty="0">
                <a:latin typeface="Calibri"/>
                <a:cs typeface="Calibri"/>
              </a:rPr>
              <a:t>При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заполнении</a:t>
            </a:r>
            <a:r>
              <a:rPr sz="1600" b="1" spc="2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анкеты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предусмотрена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возможность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вернуться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кнопке</a:t>
            </a:r>
            <a:r>
              <a:rPr sz="1600" b="1" spc="3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«Назад»</a:t>
            </a:r>
            <a:r>
              <a:rPr sz="1600" b="1" spc="3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предыдущим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вопросам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и 	</a:t>
            </a:r>
            <a:r>
              <a:rPr sz="1600" b="1" spc="-10" dirty="0">
                <a:latin typeface="Calibri"/>
                <a:cs typeface="Calibri"/>
              </a:rPr>
              <a:t>изменить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свой</a:t>
            </a:r>
            <a:r>
              <a:rPr sz="1600" b="1" spc="-20" dirty="0">
                <a:latin typeface="Calibri"/>
                <a:cs typeface="Calibri"/>
              </a:rPr>
              <a:t> ответ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 dirty="0">
                <a:latin typeface="Calibri"/>
                <a:cs typeface="Calibri"/>
              </a:rPr>
              <a:t>После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нажатия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кнопку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«Завершить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тест»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открыть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анкету</a:t>
            </a:r>
            <a:r>
              <a:rPr sz="1600" b="1" spc="2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для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редактирования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невозможно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7512" y="3567684"/>
            <a:ext cx="4806950" cy="2405380"/>
            <a:chOff x="667512" y="3567684"/>
            <a:chExt cx="4806950" cy="2405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" y="3570732"/>
              <a:ext cx="4800600" cy="23987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9036" y="3569208"/>
              <a:ext cx="4803775" cy="2402205"/>
            </a:xfrm>
            <a:custGeom>
              <a:avLst/>
              <a:gdLst/>
              <a:ahLst/>
              <a:cxnLst/>
              <a:rect l="l" t="t" r="r" b="b"/>
              <a:pathLst>
                <a:path w="4803775" h="2402204">
                  <a:moveTo>
                    <a:pt x="0" y="2401824"/>
                  </a:moveTo>
                  <a:lnTo>
                    <a:pt x="4803648" y="2401824"/>
                  </a:lnTo>
                  <a:lnTo>
                    <a:pt x="4803648" y="0"/>
                  </a:lnTo>
                  <a:lnTo>
                    <a:pt x="0" y="0"/>
                  </a:lnTo>
                  <a:lnTo>
                    <a:pt x="0" y="2401824"/>
                  </a:lnTo>
                  <a:close/>
                </a:path>
              </a:pathLst>
            </a:custGeom>
            <a:ln w="31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67500" y="3567684"/>
            <a:ext cx="4421505" cy="2405380"/>
            <a:chOff x="6667500" y="3567684"/>
            <a:chExt cx="4421505" cy="2405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0547" y="3570732"/>
              <a:ext cx="4415028" cy="2398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69023" y="3569208"/>
              <a:ext cx="4418330" cy="2402205"/>
            </a:xfrm>
            <a:custGeom>
              <a:avLst/>
              <a:gdLst/>
              <a:ahLst/>
              <a:cxnLst/>
              <a:rect l="l" t="t" r="r" b="b"/>
              <a:pathLst>
                <a:path w="4418330" h="2402204">
                  <a:moveTo>
                    <a:pt x="0" y="2401824"/>
                  </a:moveTo>
                  <a:lnTo>
                    <a:pt x="4418076" y="2401824"/>
                  </a:lnTo>
                  <a:lnTo>
                    <a:pt x="4418076" y="0"/>
                  </a:lnTo>
                  <a:lnTo>
                    <a:pt x="0" y="0"/>
                  </a:lnTo>
                  <a:lnTo>
                    <a:pt x="0" y="2401824"/>
                  </a:lnTo>
                  <a:close/>
                </a:path>
              </a:pathLst>
            </a:custGeom>
            <a:ln w="31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48709" y="3211829"/>
            <a:ext cx="3947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Примеры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интерфейса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окна анкеты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администрации</a:t>
            </a:r>
            <a:r>
              <a:rPr sz="1200" b="1" spc="-25" dirty="0">
                <a:solidFill>
                  <a:srgbClr val="006FC0"/>
                </a:solidFill>
                <a:latin typeface="Calibri"/>
                <a:cs typeface="Calibri"/>
              </a:rPr>
              <a:t> ОО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7693" y="6218264"/>
            <a:ext cx="176022" cy="1867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8344" y="6518147"/>
            <a:ext cx="167443" cy="16698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986" y="6134310"/>
            <a:ext cx="165100" cy="1612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055611" y="6166205"/>
            <a:ext cx="399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Зеленым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цветом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подсвечены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вопросы,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которые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дан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ответ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55611" y="6455461"/>
            <a:ext cx="3356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Серым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цветом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подсвечены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неотвеченные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вопросы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844" y="1191895"/>
            <a:ext cx="64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9891" y="6125362"/>
            <a:ext cx="42303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Белым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цветом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подсвечены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вопросы,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которые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ещё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открывали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141" y="683132"/>
            <a:ext cx="10951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627EEA-46A1-4705-9E6A-9795AA038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141" y="622160"/>
            <a:ext cx="10951210" cy="11004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25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МОНИТОРИНГ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СОХРАНЕНИЯ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РЕЗУЛЬТАТОВ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СИСТЕМЕ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ФИОКО</a:t>
            </a:r>
            <a:endParaRPr sz="1800">
              <a:latin typeface="Calibri"/>
              <a:cs typeface="Calibri"/>
            </a:endParaRPr>
          </a:p>
          <a:p>
            <a:pPr marL="683895" indent="-28575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Font typeface="Wingdings"/>
              <a:buChar char=""/>
              <a:tabLst>
                <a:tab pos="683895" algn="l"/>
              </a:tabLst>
            </a:pP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https://edutest.obrnadzor.gov.ru/</a:t>
            </a: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(вводится </a:t>
            </a:r>
            <a:r>
              <a:rPr sz="1600" dirty="0">
                <a:latin typeface="Calibri"/>
                <a:cs typeface="Calibri"/>
              </a:rPr>
              <a:t>логин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пароль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личного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кабинета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ФИС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ОКО)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</a:tabLst>
            </a:pPr>
            <a:r>
              <a:rPr dirty="0"/>
              <a:t>На</a:t>
            </a:r>
            <a:r>
              <a:rPr spc="-50" dirty="0"/>
              <a:t> </a:t>
            </a:r>
            <a:r>
              <a:rPr dirty="0"/>
              <a:t>вкладке</a:t>
            </a:r>
            <a:r>
              <a:rPr spc="-60" dirty="0"/>
              <a:t> </a:t>
            </a:r>
            <a:r>
              <a:rPr dirty="0"/>
              <a:t>«По</a:t>
            </a:r>
            <a:r>
              <a:rPr spc="-30" dirty="0"/>
              <a:t> </a:t>
            </a:r>
            <a:r>
              <a:rPr dirty="0"/>
              <a:t>школе»</a:t>
            </a:r>
            <a:r>
              <a:rPr spc="-3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общая</a:t>
            </a:r>
            <a:r>
              <a:rPr spc="-40" dirty="0"/>
              <a:t> </a:t>
            </a:r>
            <a:r>
              <a:rPr dirty="0"/>
              <a:t>статистика</a:t>
            </a:r>
            <a:r>
              <a:rPr spc="-5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spc="-10" dirty="0"/>
              <a:t>статусам</a:t>
            </a:r>
          </a:p>
          <a:p>
            <a:pPr marL="469265" marR="508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Новый</a:t>
            </a:r>
            <a:r>
              <a:rPr dirty="0"/>
              <a:t>:</a:t>
            </a:r>
            <a:r>
              <a:rPr spc="-40" dirty="0"/>
              <a:t> </a:t>
            </a:r>
            <a:r>
              <a:rPr spc="-10" dirty="0"/>
              <a:t>обучающийся </a:t>
            </a:r>
            <a:r>
              <a:rPr dirty="0"/>
              <a:t>вошел</a:t>
            </a:r>
            <a:r>
              <a:rPr spc="-2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тест/анкету,</a:t>
            </a:r>
            <a:r>
              <a:rPr spc="-15" dirty="0"/>
              <a:t> </a:t>
            </a:r>
            <a:r>
              <a:rPr dirty="0"/>
              <a:t>но</a:t>
            </a:r>
            <a:r>
              <a:rPr spc="-25" dirty="0"/>
              <a:t> </a:t>
            </a:r>
            <a:r>
              <a:rPr dirty="0"/>
              <a:t>не</a:t>
            </a:r>
            <a:r>
              <a:rPr spc="-25" dirty="0"/>
              <a:t> </a:t>
            </a:r>
            <a:r>
              <a:rPr spc="-10" dirty="0"/>
              <a:t>выполнил </a:t>
            </a:r>
            <a:r>
              <a:rPr dirty="0"/>
              <a:t>ни</a:t>
            </a:r>
            <a:r>
              <a:rPr spc="-60" dirty="0"/>
              <a:t> </a:t>
            </a:r>
            <a:r>
              <a:rPr dirty="0"/>
              <a:t>одного</a:t>
            </a:r>
            <a:r>
              <a:rPr spc="-35" dirty="0"/>
              <a:t> </a:t>
            </a:r>
            <a:r>
              <a:rPr spc="-10" dirty="0"/>
              <a:t>задания</a:t>
            </a:r>
          </a:p>
          <a:p>
            <a:pPr marL="469265" marR="6413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В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работе</a:t>
            </a:r>
            <a:r>
              <a:rPr dirty="0"/>
              <a:t>:</a:t>
            </a:r>
            <a:r>
              <a:rPr spc="-45" dirty="0"/>
              <a:t> </a:t>
            </a:r>
            <a:r>
              <a:rPr spc="-10" dirty="0"/>
              <a:t>обучающийся</a:t>
            </a:r>
            <a:r>
              <a:rPr spc="-30" dirty="0"/>
              <a:t> </a:t>
            </a:r>
            <a:r>
              <a:rPr spc="-10" dirty="0"/>
              <a:t>находится</a:t>
            </a:r>
            <a:r>
              <a:rPr spc="-50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dirty="0"/>
              <a:t>процессе</a:t>
            </a:r>
            <a:r>
              <a:rPr spc="-20" dirty="0"/>
              <a:t> </a:t>
            </a:r>
            <a:r>
              <a:rPr spc="-10" dirty="0"/>
              <a:t>выполнения </a:t>
            </a:r>
            <a:r>
              <a:rPr dirty="0"/>
              <a:t>теста/анкеты</a:t>
            </a:r>
            <a:r>
              <a:rPr spc="-45" dirty="0"/>
              <a:t> </a:t>
            </a:r>
            <a:r>
              <a:rPr dirty="0"/>
              <a:t>(не</a:t>
            </a:r>
            <a:r>
              <a:rPr spc="-45" dirty="0"/>
              <a:t> </a:t>
            </a:r>
            <a:r>
              <a:rPr dirty="0"/>
              <a:t>нажата</a:t>
            </a:r>
            <a:r>
              <a:rPr spc="-75" dirty="0"/>
              <a:t> </a:t>
            </a:r>
            <a:r>
              <a:rPr dirty="0"/>
              <a:t>кнопка</a:t>
            </a:r>
            <a:r>
              <a:rPr spc="-50" dirty="0"/>
              <a:t> </a:t>
            </a:r>
            <a:r>
              <a:rPr dirty="0"/>
              <a:t>«Завершить</a:t>
            </a:r>
            <a:r>
              <a:rPr spc="-45" dirty="0"/>
              <a:t> </a:t>
            </a:r>
            <a:r>
              <a:rPr spc="-10" dirty="0"/>
              <a:t>тест»)</a:t>
            </a:r>
          </a:p>
          <a:p>
            <a:pPr marL="469265" marR="13335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Завершен</a:t>
            </a:r>
            <a:r>
              <a:rPr dirty="0"/>
              <a:t>:</a:t>
            </a:r>
            <a:r>
              <a:rPr spc="-45" dirty="0"/>
              <a:t> </a:t>
            </a:r>
            <a:r>
              <a:rPr spc="-10" dirty="0"/>
              <a:t>обучающийся</a:t>
            </a:r>
            <a:r>
              <a:rPr spc="-35" dirty="0"/>
              <a:t> </a:t>
            </a:r>
            <a:r>
              <a:rPr dirty="0"/>
              <a:t>завершил</a:t>
            </a:r>
            <a:r>
              <a:rPr spc="-40" dirty="0"/>
              <a:t> </a:t>
            </a:r>
            <a:r>
              <a:rPr spc="-10" dirty="0"/>
              <a:t>тест/анкету,</a:t>
            </a:r>
            <a:r>
              <a:rPr spc="-25" dirty="0"/>
              <a:t> </a:t>
            </a:r>
            <a:r>
              <a:rPr spc="-10" dirty="0"/>
              <a:t>результат </a:t>
            </a:r>
            <a:r>
              <a:rPr dirty="0"/>
              <a:t>сохранен</a:t>
            </a:r>
            <a:r>
              <a:rPr spc="-1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системе</a:t>
            </a:r>
          </a:p>
          <a:p>
            <a:pPr marR="271780" algn="ctr">
              <a:lnSpc>
                <a:spcPct val="100000"/>
              </a:lnSpc>
              <a:spcBef>
                <a:spcPts val="254"/>
              </a:spcBef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Окно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мониторинга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проставленными статусами</a:t>
            </a:r>
            <a:endParaRPr sz="1200">
              <a:latin typeface="Calibri"/>
              <a:cs typeface="Calibri"/>
            </a:endParaRPr>
          </a:p>
          <a:p>
            <a:pPr marR="26479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участия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всех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отобранных</a:t>
            </a:r>
            <a:r>
              <a:rPr sz="1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9865" y="1960244"/>
            <a:ext cx="52457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418465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На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вкладке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«По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участникам»</a:t>
            </a:r>
            <a:r>
              <a:rPr sz="1600" dirty="0">
                <a:latin typeface="Calibri"/>
                <a:cs typeface="Calibri"/>
              </a:rPr>
              <a:t> -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статусы</a:t>
            </a:r>
            <a:r>
              <a:rPr sz="1600" spc="-10" dirty="0">
                <a:latin typeface="Calibri"/>
                <a:cs typeface="Calibri"/>
              </a:rPr>
              <a:t> обучающихся 	тестируемой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ОО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На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вкладке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«Не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приступали»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отобранные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обучающиеся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тестируемой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которые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еще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приступали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тестированию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анкетированию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3542" y="3641293"/>
            <a:ext cx="34328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Статусы</a:t>
            </a:r>
            <a:r>
              <a:rPr sz="12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вкладке</a:t>
            </a:r>
            <a:r>
              <a:rPr sz="1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«По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участникам»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80" y="4137659"/>
            <a:ext cx="4059166" cy="24886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1932" y="4137659"/>
            <a:ext cx="6289642" cy="19229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B47416-A695-4B46-8AB2-494D18EF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733" y="243027"/>
            <a:ext cx="432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35" dirty="0"/>
              <a:t>КООРДИНАТОР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141" y="534499"/>
            <a:ext cx="10951210" cy="118173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26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3609340" marR="1750695" indent="-2682875">
              <a:lnSpc>
                <a:spcPct val="107200"/>
              </a:lnSpc>
              <a:spcBef>
                <a:spcPts val="894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СБОР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ОТПРАВКА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МАТЕРИАЛОВ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ИССЛЕДОВАНИЯ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ФЕДЕРАЛЬНОМУ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ОРГАНИЗАТОРУ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(ЗАГРУЗКА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ФОРМ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ФИС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ОКО)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7512" y="1848611"/>
            <a:ext cx="11340465" cy="4806950"/>
            <a:chOff x="667512" y="1848611"/>
            <a:chExt cx="11340465" cy="4806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" y="1851659"/>
              <a:ext cx="5425440" cy="4800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9036" y="1850135"/>
              <a:ext cx="5428615" cy="4803775"/>
            </a:xfrm>
            <a:custGeom>
              <a:avLst/>
              <a:gdLst/>
              <a:ahLst/>
              <a:cxnLst/>
              <a:rect l="l" t="t" r="r" b="b"/>
              <a:pathLst>
                <a:path w="5428615" h="4803775">
                  <a:moveTo>
                    <a:pt x="0" y="4803648"/>
                  </a:moveTo>
                  <a:lnTo>
                    <a:pt x="5428488" y="4803648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4803648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3432" y="1851659"/>
              <a:ext cx="5881116" cy="35676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21908" y="1850135"/>
              <a:ext cx="5884545" cy="3571240"/>
            </a:xfrm>
            <a:custGeom>
              <a:avLst/>
              <a:gdLst/>
              <a:ahLst/>
              <a:cxnLst/>
              <a:rect l="l" t="t" r="r" b="b"/>
              <a:pathLst>
                <a:path w="5884545" h="3571240">
                  <a:moveTo>
                    <a:pt x="0" y="3570732"/>
                  </a:moveTo>
                  <a:lnTo>
                    <a:pt x="5884164" y="3570732"/>
                  </a:lnTo>
                  <a:lnTo>
                    <a:pt x="5884164" y="0"/>
                  </a:lnTo>
                  <a:lnTo>
                    <a:pt x="0" y="0"/>
                  </a:lnTo>
                  <a:lnTo>
                    <a:pt x="0" y="3570732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4683" y="3805427"/>
              <a:ext cx="384175" cy="86995"/>
            </a:xfrm>
            <a:custGeom>
              <a:avLst/>
              <a:gdLst/>
              <a:ahLst/>
              <a:cxnLst/>
              <a:rect l="l" t="t" r="r" b="b"/>
              <a:pathLst>
                <a:path w="384175" h="86995">
                  <a:moveTo>
                    <a:pt x="384047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384047" y="86868"/>
                  </a:lnTo>
                  <a:lnTo>
                    <a:pt x="384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34684" y="5689091"/>
            <a:ext cx="5659120" cy="68453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252729" marR="181610" indent="-62865">
              <a:lnSpc>
                <a:spcPct val="107200"/>
              </a:lnSpc>
              <a:spcBef>
                <a:spcPts val="13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Срок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загрузки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Электронного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протокола проведения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не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позднее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дня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последней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сессии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ОО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A19204-C7AB-40F9-8599-0C5728AF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90" dirty="0"/>
              <a:t> </a:t>
            </a:r>
            <a:r>
              <a:rPr spc="-10" dirty="0"/>
              <a:t>КООРДИНАТОР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27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587366" y="1315034"/>
            <a:ext cx="3071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БУМАЖНЫЕ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ФОРМЫ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УЧАСТИЯ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210" y="4969255"/>
            <a:ext cx="96037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Необходимо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распечатать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соответствии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количеством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запланированных</a:t>
            </a:r>
            <a:r>
              <a:rPr sz="2000" spc="-10" dirty="0">
                <a:latin typeface="Calibri"/>
                <a:cs typeface="Calibri"/>
              </a:rPr>
              <a:t> сессий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Заполняется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организатором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аудитории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столбец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(4)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необходимо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внести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фамилию,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имя,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отчество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обучающихся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ПОЛНОСТЬЮ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столбцах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(8)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(9)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ставится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отметка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участии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отсутствии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столбце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(10)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вносится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комментарий,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обучающийся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отсутствовал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2061972"/>
            <a:ext cx="10497312" cy="2734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F2CA2-56F8-4330-964D-745181BD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28" y="243027"/>
            <a:ext cx="446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ОРГАНИЗАТОР</a:t>
            </a:r>
            <a:r>
              <a:rPr spc="-4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25" dirty="0"/>
              <a:t>АУДИТОРИИ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1726" y="3133725"/>
            <a:ext cx="4309745" cy="265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ОБЕСПЕЧИТЬ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НАЛИЧИЕ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АУДИТОРИИ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6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распечатанных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Сценария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проведения,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Формы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участия,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Протокола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организатора</a:t>
            </a:r>
            <a:endParaRPr sz="1600">
              <a:latin typeface="Calibri"/>
              <a:cs typeface="Calibri"/>
            </a:endParaRPr>
          </a:p>
          <a:p>
            <a:pPr marL="297815" marR="140335" indent="-285750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заполненных,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распечатанных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разрезанных 	</a:t>
            </a:r>
            <a:r>
              <a:rPr sz="1600" dirty="0">
                <a:latin typeface="Calibri"/>
                <a:cs typeface="Calibri"/>
              </a:rPr>
              <a:t>бланков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логинами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паролями</a:t>
            </a:r>
            <a:endParaRPr sz="1600">
              <a:latin typeface="Calibri"/>
              <a:cs typeface="Calibri"/>
            </a:endParaRPr>
          </a:p>
          <a:p>
            <a:pPr marL="299085" marR="72834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(реквизитами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доступа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в </a:t>
            </a:r>
            <a:r>
              <a:rPr sz="1600" dirty="0">
                <a:latin typeface="Calibri"/>
                <a:cs typeface="Calibri"/>
              </a:rPr>
              <a:t>систему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тестирования)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spc="-10" dirty="0">
                <a:latin typeface="Calibri"/>
                <a:cs typeface="Calibri"/>
              </a:rPr>
              <a:t>часов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листов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для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черновиков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spc="-10" dirty="0">
                <a:latin typeface="Calibri"/>
                <a:cs typeface="Calibri"/>
              </a:rPr>
              <a:t>ручек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083" y="3003812"/>
            <a:ext cx="5271135" cy="22517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12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ПОДГОТОВИТЬ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РАБОЧИЕ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МЕСТА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АУДИТОРИИ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05"/>
              </a:spcBef>
              <a:buFont typeface="Wingdings"/>
              <a:buChar char="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Необходимо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обеспечить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неизменное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состояние</a:t>
            </a:r>
            <a:endParaRPr sz="1600">
              <a:latin typeface="Calibri"/>
              <a:cs typeface="Calibri"/>
            </a:endParaRPr>
          </a:p>
          <a:p>
            <a:pPr marL="355600" marR="4699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компьютеров/ноутбуков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ОО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момента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успешной </a:t>
            </a:r>
            <a:r>
              <a:rPr sz="1600" dirty="0">
                <a:latin typeface="Calibri"/>
                <a:cs typeface="Calibri"/>
              </a:rPr>
              <a:t>диагностики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начала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тестирования</a:t>
            </a:r>
            <a:endParaRPr sz="1600">
              <a:latin typeface="Calibri"/>
              <a:cs typeface="Calibri"/>
            </a:endParaRPr>
          </a:p>
          <a:p>
            <a:pPr marL="756285" marR="339725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  <a:tab pos="802005" algn="l"/>
              </a:tabLst>
            </a:pP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устанавливать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постороннее ПО,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антивирусы, межсетевые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экраны</a:t>
            </a:r>
            <a:endParaRPr sz="1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  <a:tab pos="802005" algn="l"/>
              </a:tabLst>
            </a:pP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менять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параметры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сети,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ставить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ограничения трафика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141" y="509196"/>
            <a:ext cx="10951210" cy="25679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28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768350" algn="ctr">
              <a:lnSpc>
                <a:spcPct val="100000"/>
              </a:lnSpc>
              <a:spcBef>
                <a:spcPts val="123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ДО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НАЧАЛА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R="768985" algn="ctr">
              <a:lnSpc>
                <a:spcPct val="100000"/>
              </a:lnSpc>
              <a:spcBef>
                <a:spcPts val="27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ДОЛЖЕН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ОЗНАКОМИТЬСЯ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МАТЕРИАЛАМИ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ИССЛЕДОВАНИЯ:</a:t>
            </a:r>
            <a:endParaRPr sz="1800">
              <a:latin typeface="Calibri"/>
              <a:cs typeface="Calibri"/>
            </a:endParaRPr>
          </a:p>
          <a:p>
            <a:pPr marL="3986529" indent="-28575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3986529" algn="l"/>
              </a:tabLst>
            </a:pPr>
            <a:r>
              <a:rPr sz="1600" spc="-10" dirty="0">
                <a:latin typeface="Calibri"/>
                <a:cs typeface="Calibri"/>
              </a:rPr>
              <a:t>Руководством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-10" dirty="0">
                <a:latin typeface="Calibri"/>
                <a:cs typeface="Calibri"/>
              </a:rPr>
              <a:t> проведению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</a:t>
            </a:r>
            <a:endParaRPr sz="1600">
              <a:latin typeface="Calibri"/>
              <a:cs typeface="Calibri"/>
            </a:endParaRPr>
          </a:p>
          <a:p>
            <a:pPr marL="3986529" indent="-285750">
              <a:lnSpc>
                <a:spcPct val="100000"/>
              </a:lnSpc>
              <a:buFont typeface="Wingdings"/>
              <a:buChar char=""/>
              <a:tabLst>
                <a:tab pos="3986529" algn="l"/>
              </a:tabLst>
            </a:pPr>
            <a:r>
              <a:rPr sz="1600" dirty="0">
                <a:latin typeface="Calibri"/>
                <a:cs typeface="Calibri"/>
              </a:rPr>
              <a:t>Сценарием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проведения</a:t>
            </a:r>
            <a:endParaRPr sz="1600">
              <a:latin typeface="Calibri"/>
              <a:cs typeface="Calibri"/>
            </a:endParaRPr>
          </a:p>
          <a:p>
            <a:pPr marL="3986529" indent="-285750">
              <a:lnSpc>
                <a:spcPct val="100000"/>
              </a:lnSpc>
              <a:buFont typeface="Wingdings"/>
              <a:buChar char=""/>
              <a:tabLst>
                <a:tab pos="3986529" algn="l"/>
              </a:tabLst>
            </a:pPr>
            <a:r>
              <a:rPr sz="1600" spc="-10" dirty="0">
                <a:latin typeface="Calibri"/>
                <a:cs typeface="Calibri"/>
              </a:rPr>
              <a:t>Бумажной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Формой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участия</a:t>
            </a:r>
            <a:endParaRPr sz="1600">
              <a:latin typeface="Calibri"/>
              <a:cs typeface="Calibri"/>
            </a:endParaRPr>
          </a:p>
          <a:p>
            <a:pPr marL="3986529" indent="-285750">
              <a:lnSpc>
                <a:spcPts val="1914"/>
              </a:lnSpc>
              <a:spcBef>
                <a:spcPts val="15"/>
              </a:spcBef>
              <a:buFont typeface="Wingdings"/>
              <a:buChar char=""/>
              <a:tabLst>
                <a:tab pos="3986529" algn="l"/>
              </a:tabLst>
            </a:pPr>
            <a:r>
              <a:rPr sz="1600" spc="-10" dirty="0">
                <a:latin typeface="Calibri"/>
                <a:cs typeface="Calibri"/>
              </a:rPr>
              <a:t>Протоколом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организатора</a:t>
            </a:r>
            <a:endParaRPr sz="1600">
              <a:latin typeface="Calibri"/>
              <a:cs typeface="Calibri"/>
            </a:endParaRPr>
          </a:p>
          <a:p>
            <a:pPr marL="3986529" indent="-285750">
              <a:lnSpc>
                <a:spcPts val="1914"/>
              </a:lnSpc>
              <a:buFont typeface="Wingdings"/>
              <a:buChar char=""/>
              <a:tabLst>
                <a:tab pos="3986529" algn="l"/>
              </a:tabLst>
            </a:pPr>
            <a:r>
              <a:rPr sz="1600" spc="-10" dirty="0">
                <a:latin typeface="Calibri"/>
                <a:cs typeface="Calibri"/>
              </a:rPr>
              <a:t>Протоколом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наблюдателя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083" y="5382869"/>
            <a:ext cx="53924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Если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обнаружены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изменения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параметров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компьютера</a:t>
            </a:r>
            <a:r>
              <a:rPr sz="1600" spc="-50" dirty="0">
                <a:latin typeface="Calibri"/>
                <a:cs typeface="Calibri"/>
              </a:rPr>
              <a:t> с </a:t>
            </a:r>
            <a:r>
              <a:rPr sz="1600" dirty="0">
                <a:latin typeface="Calibri"/>
                <a:cs typeface="Calibri"/>
              </a:rPr>
              <a:t>момента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диагностики,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необходимо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провести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диагностику повторно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1600" b="1" spc="-10" dirty="0">
                <a:latin typeface="Calibri"/>
                <a:cs typeface="Calibri"/>
              </a:rPr>
              <a:t>Необходимо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обеспечить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каждой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аудитории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наличие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резервного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компьютера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37CAA-7FC1-4DAC-AAFF-CCF8262B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28" y="243027"/>
            <a:ext cx="446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ОРГАНИЗАТОР</a:t>
            </a:r>
            <a:r>
              <a:rPr spc="-4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25" dirty="0"/>
              <a:t>АУДИТОРИИ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18247" y="1583436"/>
            <a:ext cx="4206240" cy="2385060"/>
            <a:chOff x="7318247" y="1583436"/>
            <a:chExt cx="4206240" cy="2385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1295" y="1586484"/>
              <a:ext cx="4200144" cy="23789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19771" y="1584960"/>
              <a:ext cx="4203700" cy="2382520"/>
            </a:xfrm>
            <a:custGeom>
              <a:avLst/>
              <a:gdLst/>
              <a:ahLst/>
              <a:cxnLst/>
              <a:rect l="l" t="t" r="r" b="b"/>
              <a:pathLst>
                <a:path w="4203700" h="2382520">
                  <a:moveTo>
                    <a:pt x="0" y="2382012"/>
                  </a:moveTo>
                  <a:lnTo>
                    <a:pt x="4203191" y="2382012"/>
                  </a:lnTo>
                  <a:lnTo>
                    <a:pt x="4203191" y="0"/>
                  </a:lnTo>
                  <a:lnTo>
                    <a:pt x="0" y="0"/>
                  </a:lnTo>
                  <a:lnTo>
                    <a:pt x="0" y="2382012"/>
                  </a:lnTo>
                  <a:close/>
                </a:path>
              </a:pathLst>
            </a:custGeom>
            <a:ln w="317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70687" y="1805939"/>
            <a:ext cx="11409045" cy="4924425"/>
            <a:chOff x="170687" y="1805939"/>
            <a:chExt cx="11409045" cy="49244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9" y="2008631"/>
              <a:ext cx="955548" cy="536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3259836"/>
              <a:ext cx="3977640" cy="34671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5175" y="3258311"/>
              <a:ext cx="3980815" cy="3470275"/>
            </a:xfrm>
            <a:custGeom>
              <a:avLst/>
              <a:gdLst/>
              <a:ahLst/>
              <a:cxnLst/>
              <a:rect l="l" t="t" r="r" b="b"/>
              <a:pathLst>
                <a:path w="3980815" h="3470275">
                  <a:moveTo>
                    <a:pt x="0" y="3470148"/>
                  </a:moveTo>
                  <a:lnTo>
                    <a:pt x="3980688" y="3470148"/>
                  </a:lnTo>
                  <a:lnTo>
                    <a:pt x="398068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317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964" y="2776727"/>
              <a:ext cx="4026408" cy="34823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96439" y="2775203"/>
              <a:ext cx="4029710" cy="3485515"/>
            </a:xfrm>
            <a:custGeom>
              <a:avLst/>
              <a:gdLst/>
              <a:ahLst/>
              <a:cxnLst/>
              <a:rect l="l" t="t" r="r" b="b"/>
              <a:pathLst>
                <a:path w="4029710" h="3485515">
                  <a:moveTo>
                    <a:pt x="0" y="3485388"/>
                  </a:moveTo>
                  <a:lnTo>
                    <a:pt x="4029455" y="3485388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3485388"/>
                  </a:lnTo>
                  <a:close/>
                </a:path>
              </a:pathLst>
            </a:custGeom>
            <a:ln w="317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" y="1815083"/>
              <a:ext cx="5943600" cy="9235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259" y="1810511"/>
              <a:ext cx="5953125" cy="932815"/>
            </a:xfrm>
            <a:custGeom>
              <a:avLst/>
              <a:gdLst/>
              <a:ahLst/>
              <a:cxnLst/>
              <a:rect l="l" t="t" r="r" b="b"/>
              <a:pathLst>
                <a:path w="5953125" h="932814">
                  <a:moveTo>
                    <a:pt x="0" y="932688"/>
                  </a:moveTo>
                  <a:lnTo>
                    <a:pt x="5952744" y="932688"/>
                  </a:lnTo>
                  <a:lnTo>
                    <a:pt x="5952744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ln w="9144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5785" y="4222459"/>
              <a:ext cx="5213825" cy="210214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09141" y="636303"/>
            <a:ext cx="10951210" cy="10953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29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2291715">
              <a:lnSpc>
                <a:spcPct val="100000"/>
              </a:lnSpc>
              <a:spcBef>
                <a:spcPts val="334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ПЕРЕД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НАЧАЛОМ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ВЫПОЛНЕНИЯ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ЗАДАНИЙ</a:t>
            </a:r>
            <a:r>
              <a:rPr sz="1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ИНСТРУКЦИИ</a:t>
            </a:r>
            <a:endParaRPr sz="18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spcBef>
                <a:spcPts val="994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ЗАЧИТЫВАЕТ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СЦЕНАРИЙ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6FBBA3-F408-4A15-A960-942DEAD89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141" y="243027"/>
            <a:ext cx="1023175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СРОКИ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2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  <a:tabLst>
                <a:tab pos="102057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1420" y="1157441"/>
            <a:ext cx="8352790" cy="1806575"/>
            <a:chOff x="3741420" y="1157441"/>
            <a:chExt cx="8352790" cy="1806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1420" y="1157441"/>
              <a:ext cx="8352663" cy="18063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5" name="object 5"/>
            <p:cNvSpPr/>
            <p:nvPr/>
          </p:nvSpPr>
          <p:spPr>
            <a:xfrm>
              <a:off x="3803142" y="1180337"/>
              <a:ext cx="8239125" cy="1711960"/>
            </a:xfrm>
            <a:custGeom>
              <a:avLst/>
              <a:gdLst/>
              <a:ahLst/>
              <a:cxnLst/>
              <a:rect l="l" t="t" r="r" b="b"/>
              <a:pathLst>
                <a:path w="8239125" h="1711960">
                  <a:moveTo>
                    <a:pt x="8067548" y="0"/>
                  </a:moveTo>
                  <a:lnTo>
                    <a:pt x="171196" y="0"/>
                  </a:lnTo>
                  <a:lnTo>
                    <a:pt x="125662" y="6110"/>
                  </a:lnTo>
                  <a:lnTo>
                    <a:pt x="84760" y="23358"/>
                  </a:lnTo>
                  <a:lnTo>
                    <a:pt x="50117" y="50117"/>
                  </a:lnTo>
                  <a:lnTo>
                    <a:pt x="23358" y="84760"/>
                  </a:lnTo>
                  <a:lnTo>
                    <a:pt x="6110" y="125662"/>
                  </a:lnTo>
                  <a:lnTo>
                    <a:pt x="0" y="171196"/>
                  </a:lnTo>
                  <a:lnTo>
                    <a:pt x="0" y="1540256"/>
                  </a:lnTo>
                  <a:lnTo>
                    <a:pt x="6110" y="1585789"/>
                  </a:lnTo>
                  <a:lnTo>
                    <a:pt x="23358" y="1626691"/>
                  </a:lnTo>
                  <a:lnTo>
                    <a:pt x="50117" y="1661334"/>
                  </a:lnTo>
                  <a:lnTo>
                    <a:pt x="84760" y="1688093"/>
                  </a:lnTo>
                  <a:lnTo>
                    <a:pt x="125662" y="1705341"/>
                  </a:lnTo>
                  <a:lnTo>
                    <a:pt x="171196" y="1711452"/>
                  </a:lnTo>
                  <a:lnTo>
                    <a:pt x="8067548" y="1711452"/>
                  </a:lnTo>
                  <a:lnTo>
                    <a:pt x="8113081" y="1705341"/>
                  </a:lnTo>
                  <a:lnTo>
                    <a:pt x="8153983" y="1688093"/>
                  </a:lnTo>
                  <a:lnTo>
                    <a:pt x="8188626" y="1661334"/>
                  </a:lnTo>
                  <a:lnTo>
                    <a:pt x="8215385" y="1626691"/>
                  </a:lnTo>
                  <a:lnTo>
                    <a:pt x="8232633" y="1585789"/>
                  </a:lnTo>
                  <a:lnTo>
                    <a:pt x="8238744" y="1540256"/>
                  </a:lnTo>
                  <a:lnTo>
                    <a:pt x="8238744" y="171196"/>
                  </a:lnTo>
                  <a:lnTo>
                    <a:pt x="8232633" y="125662"/>
                  </a:lnTo>
                  <a:lnTo>
                    <a:pt x="8215385" y="84760"/>
                  </a:lnTo>
                  <a:lnTo>
                    <a:pt x="8188626" y="50117"/>
                  </a:lnTo>
                  <a:lnTo>
                    <a:pt x="8153983" y="23358"/>
                  </a:lnTo>
                  <a:lnTo>
                    <a:pt x="8113081" y="6110"/>
                  </a:lnTo>
                  <a:lnTo>
                    <a:pt x="8067548" y="0"/>
                  </a:lnTo>
                  <a:close/>
                </a:path>
              </a:pathLst>
            </a:custGeom>
            <a:solidFill>
              <a:srgbClr val="4F81B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3142" y="1180337"/>
              <a:ext cx="8239125" cy="1711960"/>
            </a:xfrm>
            <a:custGeom>
              <a:avLst/>
              <a:gdLst/>
              <a:ahLst/>
              <a:cxnLst/>
              <a:rect l="l" t="t" r="r" b="b"/>
              <a:pathLst>
                <a:path w="8239125" h="1711960">
                  <a:moveTo>
                    <a:pt x="0" y="171196"/>
                  </a:moveTo>
                  <a:lnTo>
                    <a:pt x="6110" y="125662"/>
                  </a:lnTo>
                  <a:lnTo>
                    <a:pt x="23358" y="84760"/>
                  </a:lnTo>
                  <a:lnTo>
                    <a:pt x="50117" y="50117"/>
                  </a:lnTo>
                  <a:lnTo>
                    <a:pt x="84760" y="23358"/>
                  </a:lnTo>
                  <a:lnTo>
                    <a:pt x="125662" y="6110"/>
                  </a:lnTo>
                  <a:lnTo>
                    <a:pt x="171196" y="0"/>
                  </a:lnTo>
                  <a:lnTo>
                    <a:pt x="8067548" y="0"/>
                  </a:lnTo>
                  <a:lnTo>
                    <a:pt x="8113081" y="6110"/>
                  </a:lnTo>
                  <a:lnTo>
                    <a:pt x="8153983" y="23358"/>
                  </a:lnTo>
                  <a:lnTo>
                    <a:pt x="8188626" y="50117"/>
                  </a:lnTo>
                  <a:lnTo>
                    <a:pt x="8215385" y="84760"/>
                  </a:lnTo>
                  <a:lnTo>
                    <a:pt x="8232633" y="125662"/>
                  </a:lnTo>
                  <a:lnTo>
                    <a:pt x="8238744" y="171196"/>
                  </a:lnTo>
                  <a:lnTo>
                    <a:pt x="8238744" y="1540256"/>
                  </a:lnTo>
                  <a:lnTo>
                    <a:pt x="8232633" y="1585789"/>
                  </a:lnTo>
                  <a:lnTo>
                    <a:pt x="8215385" y="1626691"/>
                  </a:lnTo>
                  <a:lnTo>
                    <a:pt x="8188626" y="1661334"/>
                  </a:lnTo>
                  <a:lnTo>
                    <a:pt x="8153983" y="1688093"/>
                  </a:lnTo>
                  <a:lnTo>
                    <a:pt x="8113081" y="1705341"/>
                  </a:lnTo>
                  <a:lnTo>
                    <a:pt x="8067548" y="1711452"/>
                  </a:lnTo>
                  <a:lnTo>
                    <a:pt x="171196" y="1711452"/>
                  </a:lnTo>
                  <a:lnTo>
                    <a:pt x="125662" y="1705341"/>
                  </a:lnTo>
                  <a:lnTo>
                    <a:pt x="84760" y="1688093"/>
                  </a:lnTo>
                  <a:lnTo>
                    <a:pt x="50117" y="1661334"/>
                  </a:lnTo>
                  <a:lnTo>
                    <a:pt x="23358" y="1626691"/>
                  </a:lnTo>
                  <a:lnTo>
                    <a:pt x="6110" y="1585789"/>
                  </a:lnTo>
                  <a:lnTo>
                    <a:pt x="0" y="1540256"/>
                  </a:lnTo>
                  <a:lnTo>
                    <a:pt x="0" y="17119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01029" y="1437835"/>
            <a:ext cx="3644265" cy="10629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Основные</a:t>
            </a:r>
            <a:r>
              <a:rPr sz="2400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сессии</a:t>
            </a:r>
            <a:endParaRPr sz="240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  <a:spcBef>
                <a:spcPts val="58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7-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3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октября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13632" y="1309116"/>
            <a:ext cx="1761489" cy="1483995"/>
            <a:chOff x="3913632" y="1309116"/>
            <a:chExt cx="1761489" cy="14839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3632" y="1309116"/>
              <a:ext cx="1761363" cy="14839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354" y="1351026"/>
              <a:ext cx="1647444" cy="13700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5354" y="1351026"/>
              <a:ext cx="1647825" cy="1370330"/>
            </a:xfrm>
            <a:custGeom>
              <a:avLst/>
              <a:gdLst/>
              <a:ahLst/>
              <a:cxnLst/>
              <a:rect l="l" t="t" r="r" b="b"/>
              <a:pathLst>
                <a:path w="1647825" h="1370330">
                  <a:moveTo>
                    <a:pt x="0" y="137033"/>
                  </a:moveTo>
                  <a:lnTo>
                    <a:pt x="6985" y="93715"/>
                  </a:lnTo>
                  <a:lnTo>
                    <a:pt x="26436" y="56098"/>
                  </a:lnTo>
                  <a:lnTo>
                    <a:pt x="56098" y="26436"/>
                  </a:lnTo>
                  <a:lnTo>
                    <a:pt x="93715" y="6985"/>
                  </a:lnTo>
                  <a:lnTo>
                    <a:pt x="137033" y="0"/>
                  </a:lnTo>
                  <a:lnTo>
                    <a:pt x="1510411" y="0"/>
                  </a:lnTo>
                  <a:lnTo>
                    <a:pt x="1553728" y="6985"/>
                  </a:lnTo>
                  <a:lnTo>
                    <a:pt x="1591345" y="26436"/>
                  </a:lnTo>
                  <a:lnTo>
                    <a:pt x="1621007" y="56098"/>
                  </a:lnTo>
                  <a:lnTo>
                    <a:pt x="1640459" y="93715"/>
                  </a:lnTo>
                  <a:lnTo>
                    <a:pt x="1647444" y="137033"/>
                  </a:lnTo>
                  <a:lnTo>
                    <a:pt x="1647444" y="1233043"/>
                  </a:lnTo>
                  <a:lnTo>
                    <a:pt x="1640459" y="1276360"/>
                  </a:lnTo>
                  <a:lnTo>
                    <a:pt x="1621007" y="1313977"/>
                  </a:lnTo>
                  <a:lnTo>
                    <a:pt x="1591345" y="1343639"/>
                  </a:lnTo>
                  <a:lnTo>
                    <a:pt x="1553728" y="1363090"/>
                  </a:lnTo>
                  <a:lnTo>
                    <a:pt x="1510411" y="1370076"/>
                  </a:lnTo>
                  <a:lnTo>
                    <a:pt x="137033" y="1370076"/>
                  </a:lnTo>
                  <a:lnTo>
                    <a:pt x="93715" y="1363090"/>
                  </a:lnTo>
                  <a:lnTo>
                    <a:pt x="56098" y="1343639"/>
                  </a:lnTo>
                  <a:lnTo>
                    <a:pt x="26436" y="1313977"/>
                  </a:lnTo>
                  <a:lnTo>
                    <a:pt x="6985" y="1276360"/>
                  </a:lnTo>
                  <a:lnTo>
                    <a:pt x="0" y="1233043"/>
                  </a:lnTo>
                  <a:lnTo>
                    <a:pt x="0" y="1370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41420" y="3039598"/>
            <a:ext cx="8352790" cy="1808480"/>
            <a:chOff x="3741420" y="3039598"/>
            <a:chExt cx="8352790" cy="18084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1420" y="3039598"/>
              <a:ext cx="8352663" cy="18078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03142" y="3062478"/>
              <a:ext cx="8239125" cy="1713230"/>
            </a:xfrm>
            <a:custGeom>
              <a:avLst/>
              <a:gdLst/>
              <a:ahLst/>
              <a:cxnLst/>
              <a:rect l="l" t="t" r="r" b="b"/>
              <a:pathLst>
                <a:path w="8239125" h="1713229">
                  <a:moveTo>
                    <a:pt x="8067421" y="0"/>
                  </a:moveTo>
                  <a:lnTo>
                    <a:pt x="171323" y="0"/>
                  </a:lnTo>
                  <a:lnTo>
                    <a:pt x="125779" y="6120"/>
                  </a:lnTo>
                  <a:lnTo>
                    <a:pt x="84854" y="23391"/>
                  </a:lnTo>
                  <a:lnTo>
                    <a:pt x="50180" y="50180"/>
                  </a:lnTo>
                  <a:lnTo>
                    <a:pt x="23391" y="84854"/>
                  </a:lnTo>
                  <a:lnTo>
                    <a:pt x="6120" y="125779"/>
                  </a:lnTo>
                  <a:lnTo>
                    <a:pt x="0" y="171323"/>
                  </a:lnTo>
                  <a:lnTo>
                    <a:pt x="0" y="1541653"/>
                  </a:lnTo>
                  <a:lnTo>
                    <a:pt x="6120" y="1587196"/>
                  </a:lnTo>
                  <a:lnTo>
                    <a:pt x="23391" y="1628121"/>
                  </a:lnTo>
                  <a:lnTo>
                    <a:pt x="50180" y="1662795"/>
                  </a:lnTo>
                  <a:lnTo>
                    <a:pt x="84854" y="1689584"/>
                  </a:lnTo>
                  <a:lnTo>
                    <a:pt x="125779" y="1706855"/>
                  </a:lnTo>
                  <a:lnTo>
                    <a:pt x="171323" y="1712976"/>
                  </a:lnTo>
                  <a:lnTo>
                    <a:pt x="8067421" y="1712976"/>
                  </a:lnTo>
                  <a:lnTo>
                    <a:pt x="8112964" y="1706855"/>
                  </a:lnTo>
                  <a:lnTo>
                    <a:pt x="8153889" y="1689584"/>
                  </a:lnTo>
                  <a:lnTo>
                    <a:pt x="8188563" y="1662795"/>
                  </a:lnTo>
                  <a:lnTo>
                    <a:pt x="8215352" y="1628121"/>
                  </a:lnTo>
                  <a:lnTo>
                    <a:pt x="8232623" y="1587196"/>
                  </a:lnTo>
                  <a:lnTo>
                    <a:pt x="8238744" y="1541653"/>
                  </a:lnTo>
                  <a:lnTo>
                    <a:pt x="8238744" y="171323"/>
                  </a:lnTo>
                  <a:lnTo>
                    <a:pt x="8232623" y="125779"/>
                  </a:lnTo>
                  <a:lnTo>
                    <a:pt x="8215352" y="84854"/>
                  </a:lnTo>
                  <a:lnTo>
                    <a:pt x="8188563" y="50180"/>
                  </a:lnTo>
                  <a:lnTo>
                    <a:pt x="8153889" y="23391"/>
                  </a:lnTo>
                  <a:lnTo>
                    <a:pt x="8112964" y="6120"/>
                  </a:lnTo>
                  <a:lnTo>
                    <a:pt x="8067421" y="0"/>
                  </a:lnTo>
                  <a:close/>
                </a:path>
              </a:pathLst>
            </a:custGeom>
            <a:solidFill>
              <a:srgbClr val="4F81B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3142" y="3062478"/>
              <a:ext cx="8239125" cy="1713230"/>
            </a:xfrm>
            <a:custGeom>
              <a:avLst/>
              <a:gdLst/>
              <a:ahLst/>
              <a:cxnLst/>
              <a:rect l="l" t="t" r="r" b="b"/>
              <a:pathLst>
                <a:path w="8239125" h="1713229">
                  <a:moveTo>
                    <a:pt x="0" y="171323"/>
                  </a:moveTo>
                  <a:lnTo>
                    <a:pt x="6120" y="125779"/>
                  </a:lnTo>
                  <a:lnTo>
                    <a:pt x="23391" y="84854"/>
                  </a:lnTo>
                  <a:lnTo>
                    <a:pt x="50180" y="50180"/>
                  </a:lnTo>
                  <a:lnTo>
                    <a:pt x="84854" y="23391"/>
                  </a:lnTo>
                  <a:lnTo>
                    <a:pt x="125779" y="6120"/>
                  </a:lnTo>
                  <a:lnTo>
                    <a:pt x="171323" y="0"/>
                  </a:lnTo>
                  <a:lnTo>
                    <a:pt x="8067421" y="0"/>
                  </a:lnTo>
                  <a:lnTo>
                    <a:pt x="8112964" y="6120"/>
                  </a:lnTo>
                  <a:lnTo>
                    <a:pt x="8153889" y="23391"/>
                  </a:lnTo>
                  <a:lnTo>
                    <a:pt x="8188563" y="50180"/>
                  </a:lnTo>
                  <a:lnTo>
                    <a:pt x="8215352" y="84854"/>
                  </a:lnTo>
                  <a:lnTo>
                    <a:pt x="8232623" y="125779"/>
                  </a:lnTo>
                  <a:lnTo>
                    <a:pt x="8238744" y="171323"/>
                  </a:lnTo>
                  <a:lnTo>
                    <a:pt x="8238744" y="1541653"/>
                  </a:lnTo>
                  <a:lnTo>
                    <a:pt x="8232623" y="1587196"/>
                  </a:lnTo>
                  <a:lnTo>
                    <a:pt x="8215352" y="1628121"/>
                  </a:lnTo>
                  <a:lnTo>
                    <a:pt x="8188563" y="1662795"/>
                  </a:lnTo>
                  <a:lnTo>
                    <a:pt x="8153889" y="1689584"/>
                  </a:lnTo>
                  <a:lnTo>
                    <a:pt x="8112964" y="1706855"/>
                  </a:lnTo>
                  <a:lnTo>
                    <a:pt x="8067421" y="1712976"/>
                  </a:lnTo>
                  <a:lnTo>
                    <a:pt x="171323" y="1712976"/>
                  </a:lnTo>
                  <a:lnTo>
                    <a:pt x="125779" y="1706855"/>
                  </a:lnTo>
                  <a:lnTo>
                    <a:pt x="84854" y="1689584"/>
                  </a:lnTo>
                  <a:lnTo>
                    <a:pt x="50180" y="1662795"/>
                  </a:lnTo>
                  <a:lnTo>
                    <a:pt x="23391" y="1628121"/>
                  </a:lnTo>
                  <a:lnTo>
                    <a:pt x="6120" y="1587196"/>
                  </a:lnTo>
                  <a:lnTo>
                    <a:pt x="0" y="1541653"/>
                  </a:lnTo>
                  <a:lnTo>
                    <a:pt x="0" y="17132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01029" y="3321329"/>
            <a:ext cx="3773804" cy="10629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Дополнительные</a:t>
            </a:r>
            <a:r>
              <a:rPr sz="2400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сессии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21-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3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октября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41420" y="3192779"/>
            <a:ext cx="8352790" cy="3665220"/>
            <a:chOff x="3741420" y="3192779"/>
            <a:chExt cx="8352790" cy="366522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3632" y="3192779"/>
              <a:ext cx="1761363" cy="14824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5354" y="3234689"/>
              <a:ext cx="1647444" cy="13685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20" name="object 20"/>
            <p:cNvSpPr/>
            <p:nvPr/>
          </p:nvSpPr>
          <p:spPr>
            <a:xfrm>
              <a:off x="3975354" y="3234689"/>
              <a:ext cx="1647825" cy="1369060"/>
            </a:xfrm>
            <a:custGeom>
              <a:avLst/>
              <a:gdLst/>
              <a:ahLst/>
              <a:cxnLst/>
              <a:rect l="l" t="t" r="r" b="b"/>
              <a:pathLst>
                <a:path w="1647825" h="1369060">
                  <a:moveTo>
                    <a:pt x="0" y="136906"/>
                  </a:moveTo>
                  <a:lnTo>
                    <a:pt x="6971" y="93602"/>
                  </a:lnTo>
                  <a:lnTo>
                    <a:pt x="26391" y="56016"/>
                  </a:lnTo>
                  <a:lnTo>
                    <a:pt x="56016" y="26391"/>
                  </a:lnTo>
                  <a:lnTo>
                    <a:pt x="93602" y="6971"/>
                  </a:lnTo>
                  <a:lnTo>
                    <a:pt x="136906" y="0"/>
                  </a:lnTo>
                  <a:lnTo>
                    <a:pt x="1510538" y="0"/>
                  </a:lnTo>
                  <a:lnTo>
                    <a:pt x="1553841" y="6971"/>
                  </a:lnTo>
                  <a:lnTo>
                    <a:pt x="1591427" y="26391"/>
                  </a:lnTo>
                  <a:lnTo>
                    <a:pt x="1621052" y="56016"/>
                  </a:lnTo>
                  <a:lnTo>
                    <a:pt x="1640472" y="93602"/>
                  </a:lnTo>
                  <a:lnTo>
                    <a:pt x="1647444" y="136906"/>
                  </a:lnTo>
                  <a:lnTo>
                    <a:pt x="1647444" y="1231646"/>
                  </a:lnTo>
                  <a:lnTo>
                    <a:pt x="1640472" y="1274949"/>
                  </a:lnTo>
                  <a:lnTo>
                    <a:pt x="1621052" y="1312535"/>
                  </a:lnTo>
                  <a:lnTo>
                    <a:pt x="1591427" y="1342160"/>
                  </a:lnTo>
                  <a:lnTo>
                    <a:pt x="1553841" y="1361580"/>
                  </a:lnTo>
                  <a:lnTo>
                    <a:pt x="1510538" y="1368552"/>
                  </a:lnTo>
                  <a:lnTo>
                    <a:pt x="136906" y="1368552"/>
                  </a:lnTo>
                  <a:lnTo>
                    <a:pt x="93602" y="1361580"/>
                  </a:lnTo>
                  <a:lnTo>
                    <a:pt x="56016" y="1342160"/>
                  </a:lnTo>
                  <a:lnTo>
                    <a:pt x="26391" y="1312535"/>
                  </a:lnTo>
                  <a:lnTo>
                    <a:pt x="6971" y="1274949"/>
                  </a:lnTo>
                  <a:lnTo>
                    <a:pt x="0" y="1231646"/>
                  </a:lnTo>
                  <a:lnTo>
                    <a:pt x="0" y="1369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1420" y="4923208"/>
              <a:ext cx="8352663" cy="18063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0388" y="4831118"/>
              <a:ext cx="6360795" cy="20268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23" name="object 23"/>
            <p:cNvSpPr/>
            <p:nvPr/>
          </p:nvSpPr>
          <p:spPr>
            <a:xfrm>
              <a:off x="3803142" y="4946141"/>
              <a:ext cx="8239125" cy="1711960"/>
            </a:xfrm>
            <a:custGeom>
              <a:avLst/>
              <a:gdLst/>
              <a:ahLst/>
              <a:cxnLst/>
              <a:rect l="l" t="t" r="r" b="b"/>
              <a:pathLst>
                <a:path w="8239125" h="1711959">
                  <a:moveTo>
                    <a:pt x="8067548" y="0"/>
                  </a:moveTo>
                  <a:lnTo>
                    <a:pt x="171196" y="0"/>
                  </a:lnTo>
                  <a:lnTo>
                    <a:pt x="125662" y="6110"/>
                  </a:lnTo>
                  <a:lnTo>
                    <a:pt x="84760" y="23358"/>
                  </a:lnTo>
                  <a:lnTo>
                    <a:pt x="50117" y="50117"/>
                  </a:lnTo>
                  <a:lnTo>
                    <a:pt x="23358" y="84760"/>
                  </a:lnTo>
                  <a:lnTo>
                    <a:pt x="6110" y="125662"/>
                  </a:lnTo>
                  <a:lnTo>
                    <a:pt x="0" y="171195"/>
                  </a:lnTo>
                  <a:lnTo>
                    <a:pt x="0" y="1540306"/>
                  </a:lnTo>
                  <a:lnTo>
                    <a:pt x="6110" y="1585805"/>
                  </a:lnTo>
                  <a:lnTo>
                    <a:pt x="23358" y="1626689"/>
                  </a:lnTo>
                  <a:lnTo>
                    <a:pt x="50117" y="1661326"/>
                  </a:lnTo>
                  <a:lnTo>
                    <a:pt x="84760" y="1688086"/>
                  </a:lnTo>
                  <a:lnTo>
                    <a:pt x="125662" y="1705338"/>
                  </a:lnTo>
                  <a:lnTo>
                    <a:pt x="171196" y="1711451"/>
                  </a:lnTo>
                  <a:lnTo>
                    <a:pt x="8067548" y="1711451"/>
                  </a:lnTo>
                  <a:lnTo>
                    <a:pt x="8113081" y="1705338"/>
                  </a:lnTo>
                  <a:lnTo>
                    <a:pt x="8153983" y="1688086"/>
                  </a:lnTo>
                  <a:lnTo>
                    <a:pt x="8188626" y="1661326"/>
                  </a:lnTo>
                  <a:lnTo>
                    <a:pt x="8215385" y="1626689"/>
                  </a:lnTo>
                  <a:lnTo>
                    <a:pt x="8232633" y="1585805"/>
                  </a:lnTo>
                  <a:lnTo>
                    <a:pt x="8238744" y="1540306"/>
                  </a:lnTo>
                  <a:lnTo>
                    <a:pt x="8238744" y="171195"/>
                  </a:lnTo>
                  <a:lnTo>
                    <a:pt x="8232633" y="125662"/>
                  </a:lnTo>
                  <a:lnTo>
                    <a:pt x="8215385" y="84760"/>
                  </a:lnTo>
                  <a:lnTo>
                    <a:pt x="8188626" y="50117"/>
                  </a:lnTo>
                  <a:lnTo>
                    <a:pt x="8153983" y="23358"/>
                  </a:lnTo>
                  <a:lnTo>
                    <a:pt x="8113081" y="6110"/>
                  </a:lnTo>
                  <a:lnTo>
                    <a:pt x="8067548" y="0"/>
                  </a:lnTo>
                  <a:close/>
                </a:path>
              </a:pathLst>
            </a:custGeom>
            <a:solidFill>
              <a:srgbClr val="4F81B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3142" y="4946141"/>
              <a:ext cx="8239125" cy="1711960"/>
            </a:xfrm>
            <a:custGeom>
              <a:avLst/>
              <a:gdLst/>
              <a:ahLst/>
              <a:cxnLst/>
              <a:rect l="l" t="t" r="r" b="b"/>
              <a:pathLst>
                <a:path w="8239125" h="1711959">
                  <a:moveTo>
                    <a:pt x="0" y="171195"/>
                  </a:moveTo>
                  <a:lnTo>
                    <a:pt x="6110" y="125662"/>
                  </a:lnTo>
                  <a:lnTo>
                    <a:pt x="23358" y="84760"/>
                  </a:lnTo>
                  <a:lnTo>
                    <a:pt x="50117" y="50117"/>
                  </a:lnTo>
                  <a:lnTo>
                    <a:pt x="84760" y="23358"/>
                  </a:lnTo>
                  <a:lnTo>
                    <a:pt x="125662" y="6110"/>
                  </a:lnTo>
                  <a:lnTo>
                    <a:pt x="171196" y="0"/>
                  </a:lnTo>
                  <a:lnTo>
                    <a:pt x="8067548" y="0"/>
                  </a:lnTo>
                  <a:lnTo>
                    <a:pt x="8113081" y="6110"/>
                  </a:lnTo>
                  <a:lnTo>
                    <a:pt x="8153983" y="23358"/>
                  </a:lnTo>
                  <a:lnTo>
                    <a:pt x="8188626" y="50117"/>
                  </a:lnTo>
                  <a:lnTo>
                    <a:pt x="8215385" y="84760"/>
                  </a:lnTo>
                  <a:lnTo>
                    <a:pt x="8232633" y="125662"/>
                  </a:lnTo>
                  <a:lnTo>
                    <a:pt x="8238744" y="171195"/>
                  </a:lnTo>
                  <a:lnTo>
                    <a:pt x="8238744" y="1540306"/>
                  </a:lnTo>
                  <a:lnTo>
                    <a:pt x="8232633" y="1585805"/>
                  </a:lnTo>
                  <a:lnTo>
                    <a:pt x="8215385" y="1626689"/>
                  </a:lnTo>
                  <a:lnTo>
                    <a:pt x="8188626" y="1661326"/>
                  </a:lnTo>
                  <a:lnTo>
                    <a:pt x="8153983" y="1688086"/>
                  </a:lnTo>
                  <a:lnTo>
                    <a:pt x="8113081" y="1705338"/>
                  </a:lnTo>
                  <a:lnTo>
                    <a:pt x="8067548" y="1711451"/>
                  </a:lnTo>
                  <a:lnTo>
                    <a:pt x="171196" y="1711451"/>
                  </a:lnTo>
                  <a:lnTo>
                    <a:pt x="125662" y="1705338"/>
                  </a:lnTo>
                  <a:lnTo>
                    <a:pt x="84760" y="1688086"/>
                  </a:lnTo>
                  <a:lnTo>
                    <a:pt x="50117" y="1661326"/>
                  </a:lnTo>
                  <a:lnTo>
                    <a:pt x="23358" y="1626689"/>
                  </a:lnTo>
                  <a:lnTo>
                    <a:pt x="6110" y="1585805"/>
                  </a:lnTo>
                  <a:lnTo>
                    <a:pt x="0" y="1540306"/>
                  </a:lnTo>
                  <a:lnTo>
                    <a:pt x="0" y="17119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01029" y="4919217"/>
            <a:ext cx="5772785" cy="16840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95885">
              <a:lnSpc>
                <a:spcPts val="2640"/>
              </a:lnSpc>
              <a:spcBef>
                <a:spcPts val="385"/>
              </a:spcBef>
            </a:pP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Предоставление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материалов</a:t>
            </a:r>
            <a:r>
              <a:rPr sz="24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исследования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(электронных</a:t>
            </a:r>
            <a:r>
              <a:rPr sz="2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протоколов</a:t>
            </a:r>
            <a:r>
              <a:rPr sz="24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80"/>
              </a:lnSpc>
              <a:tabLst>
                <a:tab pos="2021839" algn="l"/>
              </a:tabLst>
            </a:pP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наблюдателя)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федеральному</a:t>
            </a:r>
            <a:r>
              <a:rPr sz="2400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организатору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октября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ноября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13632" y="5074869"/>
            <a:ext cx="1761489" cy="1483995"/>
            <a:chOff x="3913632" y="5074869"/>
            <a:chExt cx="1761489" cy="148399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3632" y="5074869"/>
              <a:ext cx="1761363" cy="14839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5354" y="5116830"/>
              <a:ext cx="1647444" cy="13700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75354" y="5116830"/>
              <a:ext cx="1647825" cy="1370330"/>
            </a:xfrm>
            <a:custGeom>
              <a:avLst/>
              <a:gdLst/>
              <a:ahLst/>
              <a:cxnLst/>
              <a:rect l="l" t="t" r="r" b="b"/>
              <a:pathLst>
                <a:path w="1647825" h="1370329">
                  <a:moveTo>
                    <a:pt x="0" y="137033"/>
                  </a:moveTo>
                  <a:lnTo>
                    <a:pt x="6985" y="93715"/>
                  </a:lnTo>
                  <a:lnTo>
                    <a:pt x="26436" y="56098"/>
                  </a:lnTo>
                  <a:lnTo>
                    <a:pt x="56098" y="26436"/>
                  </a:lnTo>
                  <a:lnTo>
                    <a:pt x="93715" y="6985"/>
                  </a:lnTo>
                  <a:lnTo>
                    <a:pt x="137033" y="0"/>
                  </a:lnTo>
                  <a:lnTo>
                    <a:pt x="1510411" y="0"/>
                  </a:lnTo>
                  <a:lnTo>
                    <a:pt x="1553728" y="6985"/>
                  </a:lnTo>
                  <a:lnTo>
                    <a:pt x="1591345" y="26436"/>
                  </a:lnTo>
                  <a:lnTo>
                    <a:pt x="1621007" y="56098"/>
                  </a:lnTo>
                  <a:lnTo>
                    <a:pt x="1640459" y="93715"/>
                  </a:lnTo>
                  <a:lnTo>
                    <a:pt x="1647444" y="137033"/>
                  </a:lnTo>
                  <a:lnTo>
                    <a:pt x="1647444" y="1233068"/>
                  </a:lnTo>
                  <a:lnTo>
                    <a:pt x="1640459" y="1276373"/>
                  </a:lnTo>
                  <a:lnTo>
                    <a:pt x="1621007" y="1313983"/>
                  </a:lnTo>
                  <a:lnTo>
                    <a:pt x="1591345" y="1343641"/>
                  </a:lnTo>
                  <a:lnTo>
                    <a:pt x="1553728" y="1363091"/>
                  </a:lnTo>
                  <a:lnTo>
                    <a:pt x="1510411" y="1370076"/>
                  </a:lnTo>
                  <a:lnTo>
                    <a:pt x="137033" y="1370076"/>
                  </a:lnTo>
                  <a:lnTo>
                    <a:pt x="93715" y="1363091"/>
                  </a:lnTo>
                  <a:lnTo>
                    <a:pt x="56098" y="1343641"/>
                  </a:lnTo>
                  <a:lnTo>
                    <a:pt x="26436" y="1313983"/>
                  </a:lnTo>
                  <a:lnTo>
                    <a:pt x="6985" y="1276373"/>
                  </a:lnTo>
                  <a:lnTo>
                    <a:pt x="0" y="1233068"/>
                  </a:lnTo>
                  <a:lnTo>
                    <a:pt x="0" y="1370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3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2663" y="1918461"/>
            <a:ext cx="340042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4546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4000" b="1" spc="-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основе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практики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международных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исследований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000" b="1" spc="-20" dirty="0">
                <a:solidFill>
                  <a:srgbClr val="006FC0"/>
                </a:solidFill>
                <a:latin typeface="Calibri"/>
                <a:cs typeface="Calibri"/>
              </a:rPr>
              <a:t> 2024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A3D5A1D-7E0F-42F2-ACE2-976DC55894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28" y="243027"/>
            <a:ext cx="446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ОРГАНИЗАТОР</a:t>
            </a:r>
            <a:r>
              <a:rPr spc="-4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25" dirty="0"/>
              <a:t>АУДИТОРИИ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086" y="636303"/>
            <a:ext cx="11472545" cy="52120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470"/>
              </a:spcBef>
              <a:tabLst>
                <a:tab pos="107391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30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298450" algn="ctr">
              <a:lnSpc>
                <a:spcPct val="100000"/>
              </a:lnSpc>
              <a:spcBef>
                <a:spcPts val="334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ВРЕМЯ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endParaRPr sz="1800">
              <a:latin typeface="Calibri"/>
              <a:cs typeface="Calibri"/>
            </a:endParaRPr>
          </a:p>
          <a:p>
            <a:pPr marR="247650"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ОБЩИЕ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ПРАВИЛА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аудитории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уже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приступил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зачитыванию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Сценария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проведения,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опоздавшие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обучающиеся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аудиторию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ДОПУСКАЮТСЯ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Обучающимся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запрещено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покидать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аудиторию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без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крайней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необходимости</a:t>
            </a:r>
            <a:endParaRPr sz="1800">
              <a:latin typeface="Calibri"/>
              <a:cs typeface="Calibri"/>
            </a:endParaRPr>
          </a:p>
          <a:p>
            <a:pPr marL="354330" marR="204470" indent="-342265" algn="just">
              <a:lnSpc>
                <a:spcPct val="105900"/>
              </a:lnSpc>
              <a:spcBef>
                <a:spcPts val="1205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обучающийся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завершить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тестирование/анкетирование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(например,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причине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плохого 	</a:t>
            </a:r>
            <a:r>
              <a:rPr sz="1800" dirty="0">
                <a:latin typeface="Calibri"/>
                <a:cs typeface="Calibri"/>
              </a:rPr>
              <a:t>самочувствия)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должен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покинуть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аудиторию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какое-</a:t>
            </a:r>
            <a:r>
              <a:rPr sz="1800" dirty="0">
                <a:latin typeface="Calibri"/>
                <a:cs typeface="Calibri"/>
              </a:rPr>
              <a:t>то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организатор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должен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собрать 	предоставленные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ему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материалы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(бланк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учетными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данными,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ручку,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черновики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д.)</a:t>
            </a:r>
            <a:endParaRPr sz="1800">
              <a:latin typeface="Calibri"/>
              <a:cs typeface="Calibri"/>
            </a:endParaRPr>
          </a:p>
          <a:p>
            <a:pPr marL="354330" marR="205104" indent="-342265" algn="just">
              <a:lnSpc>
                <a:spcPct val="1061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Обучающимся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запрещено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приносить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собой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аудиторию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какие-</a:t>
            </a:r>
            <a:r>
              <a:rPr sz="1800" dirty="0">
                <a:latin typeface="Calibri"/>
                <a:cs typeface="Calibri"/>
              </a:rPr>
              <a:t>либо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материалы,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включая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справочники, 	</a:t>
            </a:r>
            <a:r>
              <a:rPr sz="1800" dirty="0">
                <a:latin typeface="Calibri"/>
                <a:cs typeface="Calibri"/>
              </a:rPr>
              <a:t>учебник,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книги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калькуляторы</a:t>
            </a:r>
            <a:endParaRPr sz="1800">
              <a:latin typeface="Calibri"/>
              <a:cs typeface="Calibri"/>
            </a:endParaRPr>
          </a:p>
          <a:p>
            <a:pPr marL="354330" marR="205740" indent="-342265" algn="just">
              <a:lnSpc>
                <a:spcPct val="106200"/>
              </a:lnSpc>
              <a:spcBef>
                <a:spcPts val="119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необходимости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организатор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предоставить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обучающимся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черновики.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Запрещено 	</a:t>
            </a:r>
            <a:r>
              <a:rPr sz="1800" dirty="0">
                <a:latin typeface="Calibri"/>
                <a:cs typeface="Calibri"/>
              </a:rPr>
              <a:t>выносить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черновики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аудитории.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завершения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сессии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организатор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должен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собрать 	</a:t>
            </a:r>
            <a:r>
              <a:rPr sz="1800" dirty="0">
                <a:latin typeface="Calibri"/>
                <a:cs typeface="Calibri"/>
              </a:rPr>
              <a:t>черновики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утилизировать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C3A6E-4D13-42F5-AC5B-2013F89C0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28" y="243027"/>
            <a:ext cx="446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ОРГАНИЗАТОР</a:t>
            </a:r>
            <a:r>
              <a:rPr spc="-4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25" dirty="0"/>
              <a:t>АУДИТОРИИ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0584" y="636303"/>
            <a:ext cx="10989945" cy="48869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70"/>
              </a:spcBef>
              <a:tabLst>
                <a:tab pos="10257155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31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727710" algn="ctr">
              <a:lnSpc>
                <a:spcPct val="100000"/>
              </a:lnSpc>
              <a:spcBef>
                <a:spcPts val="334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ВРЕМЯ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endParaRPr sz="1800">
              <a:latin typeface="Calibri"/>
              <a:cs typeface="Calibri"/>
            </a:endParaRPr>
          </a:p>
          <a:p>
            <a:pPr marR="730250"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ОБЩИЕ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ПРАВИЛА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355600" algn="l"/>
                <a:tab pos="1788160" algn="l"/>
                <a:tab pos="2094230" algn="l"/>
                <a:tab pos="3318510" algn="l"/>
                <a:tab pos="3751579" algn="l"/>
                <a:tab pos="4575810" algn="l"/>
                <a:tab pos="5767705" algn="l"/>
                <a:tab pos="7345680" algn="l"/>
                <a:tab pos="8682355" algn="l"/>
                <a:tab pos="9671685" algn="l"/>
              </a:tabLst>
            </a:pPr>
            <a:r>
              <a:rPr sz="1800" spc="-10" dirty="0">
                <a:latin typeface="Calibri"/>
                <a:cs typeface="Calibri"/>
              </a:rPr>
              <a:t>Организатор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аудитории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может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оказывать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обучающимся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какую-</a:t>
            </a:r>
            <a:r>
              <a:rPr sz="1800" spc="-20" dirty="0">
                <a:latin typeface="Calibri"/>
                <a:cs typeface="Calibri"/>
              </a:rPr>
              <a:t>либо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помощь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Calibri"/>
                <a:cs typeface="Calibri"/>
              </a:rPr>
              <a:t>тестировании,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отвечать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связанные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анкетированием</a:t>
            </a:r>
            <a:endParaRPr sz="1800">
              <a:latin typeface="Calibri"/>
              <a:cs typeface="Calibri"/>
            </a:endParaRPr>
          </a:p>
          <a:p>
            <a:pPr marL="354330" marR="946785" indent="-342265" algn="just">
              <a:lnSpc>
                <a:spcPct val="106000"/>
              </a:lnSpc>
              <a:spcBef>
                <a:spcPts val="1205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обучающиеся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завершили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тест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раньше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времени,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организатор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должен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попросить 	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перепроверить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свои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ответы/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подождать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остальных.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решению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ОО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организовать 	отдельную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аудиторию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закончивших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тестирование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раньше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избежание 	нарушения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тишины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порядка</a:t>
            </a:r>
            <a:endParaRPr sz="1800">
              <a:latin typeface="Calibri"/>
              <a:cs typeface="Calibri"/>
            </a:endParaRPr>
          </a:p>
          <a:p>
            <a:pPr marL="354330" marR="948055" indent="-342265" algn="just">
              <a:lnSpc>
                <a:spcPct val="105800"/>
              </a:lnSpc>
              <a:spcBef>
                <a:spcPts val="1205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Во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проведения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сессии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находиться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организатор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аудитории,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внешние 	</a:t>
            </a:r>
            <a:r>
              <a:rPr sz="1800" dirty="0">
                <a:latin typeface="Calibri"/>
                <a:cs typeface="Calibri"/>
              </a:rPr>
              <a:t>наблюдатели,</a:t>
            </a:r>
            <a:r>
              <a:rPr sz="1800" spc="1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технический</a:t>
            </a:r>
            <a:r>
              <a:rPr sz="1800" spc="2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специалист</a:t>
            </a:r>
            <a:r>
              <a:rPr sz="1800" spc="2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(при</a:t>
            </a:r>
            <a:r>
              <a:rPr sz="1800" spc="1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необходимости),</a:t>
            </a:r>
            <a:r>
              <a:rPr sz="1800" spc="1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школьный</a:t>
            </a:r>
            <a:r>
              <a:rPr sz="1800" spc="1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координатор</a:t>
            </a:r>
            <a:r>
              <a:rPr sz="1800" spc="200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(при 	</a:t>
            </a:r>
            <a:r>
              <a:rPr sz="1800" spc="-10" dirty="0">
                <a:latin typeface="Calibri"/>
                <a:cs typeface="Calibri"/>
              </a:rPr>
              <a:t>необходимости)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целях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обеспечения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конфиденциальности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запрещается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копирование,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фотографирование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Calibri"/>
                <a:cs typeface="Calibri"/>
              </a:rPr>
              <a:t>видеосъемка материалов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9084" y="5964935"/>
            <a:ext cx="5570220" cy="368935"/>
          </a:xfrm>
          <a:prstGeom prst="rect">
            <a:avLst/>
          </a:prstGeom>
          <a:ln w="9144">
            <a:solidFill>
              <a:srgbClr val="2E7DD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НАЧИНАЕТ</a:t>
            </a:r>
            <a:r>
              <a:rPr sz="1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ЗАПОЛНЯТЬ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БУМАЖНУЮ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ФОРМУ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УЧАСТИЯ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FA89B5-5473-46C2-88A0-60A6FF91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28" y="243027"/>
            <a:ext cx="446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ОРГАНИЗАТОР</a:t>
            </a:r>
            <a:r>
              <a:rPr spc="-4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25" dirty="0"/>
              <a:t>АУДИТОРИИ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210" y="1937155"/>
            <a:ext cx="10051415" cy="1380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5900"/>
              </a:lnSpc>
              <a:spcBef>
                <a:spcPts val="95"/>
              </a:spcBef>
              <a:buFont typeface="Wingdings"/>
              <a:buChar char="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Проверяет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каждого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обучающегося,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завершен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ли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тест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(нажата </a:t>
            </a:r>
            <a:r>
              <a:rPr sz="2800" dirty="0">
                <a:latin typeface="Calibri"/>
                <a:cs typeface="Calibri"/>
              </a:rPr>
              <a:t>ли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кнопка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«Завершить</a:t>
            </a:r>
            <a:r>
              <a:rPr sz="2800" spc="6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тест»).</a:t>
            </a:r>
            <a:r>
              <a:rPr sz="2800" spc="6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6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случае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тест</a:t>
            </a:r>
            <a:r>
              <a:rPr sz="2800" spc="6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закрыт </a:t>
            </a:r>
            <a:r>
              <a:rPr sz="2800" dirty="0">
                <a:latin typeface="Calibri"/>
                <a:cs typeface="Calibri"/>
              </a:rPr>
              <a:t>обучающимся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(кнопка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«Завершить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тест»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нажата),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это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делает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210" y="3291471"/>
            <a:ext cx="7910830" cy="214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18770">
              <a:lnSpc>
                <a:spcPct val="106100"/>
              </a:lnSpc>
              <a:spcBef>
                <a:spcPts val="100"/>
              </a:spcBef>
              <a:tabLst>
                <a:tab pos="2688590" algn="l"/>
                <a:tab pos="3318510" algn="l"/>
                <a:tab pos="5374640" algn="l"/>
                <a:tab pos="6092190" algn="l"/>
              </a:tabLst>
            </a:pPr>
            <a:r>
              <a:rPr sz="2800" spc="-10" dirty="0">
                <a:latin typeface="Calibri"/>
                <a:cs typeface="Calibri"/>
              </a:rPr>
              <a:t>организатор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аудитории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(с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помощью </a:t>
            </a:r>
            <a:r>
              <a:rPr sz="2800" dirty="0">
                <a:latin typeface="Calibri"/>
                <a:cs typeface="Calibri"/>
              </a:rPr>
              <a:t>специалиста,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необходимости)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05"/>
              </a:spcBef>
              <a:buFont typeface="Wingdings"/>
              <a:buChar char="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Завершает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заполнение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бумажной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Формы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участия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395"/>
              </a:spcBef>
              <a:buFont typeface="Wingdings"/>
              <a:buChar char="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Заполняет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бумажный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Протокол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организатора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6981" y="3318205"/>
            <a:ext cx="2022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технического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141" y="683132"/>
            <a:ext cx="10951210" cy="80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32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2186940">
              <a:lnSpc>
                <a:spcPct val="100000"/>
              </a:lnSpc>
              <a:spcBef>
                <a:spcPts val="160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ПОСЛЕ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ЗАВЕРШЕНИЯ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АНКЕТИРОВАНИЯ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04C1F-7546-4EFD-8BF5-7B83CF76B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8330" y="243027"/>
            <a:ext cx="4417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ТЕХНИЧЕСКИЙ</a:t>
            </a:r>
            <a:r>
              <a:rPr spc="-105" dirty="0"/>
              <a:t> </a:t>
            </a:r>
            <a:r>
              <a:rPr spc="-10" dirty="0"/>
              <a:t>СПЕЦИАЛИСТ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72" y="567168"/>
            <a:ext cx="10971530" cy="575437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15"/>
              </a:spcBef>
              <a:tabLst>
                <a:tab pos="1023874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33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349250" marR="899160" indent="-28575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350520" algn="l"/>
              </a:tabLst>
            </a:pPr>
            <a:r>
              <a:rPr sz="1600" dirty="0">
                <a:latin typeface="Times New Roman"/>
                <a:cs typeface="Times New Roman"/>
              </a:rPr>
              <a:t>Привлекается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для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оказания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технической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поддержки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участникам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исследования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(в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случае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необходимости)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во 	</a:t>
            </a:r>
            <a:r>
              <a:rPr sz="1600" dirty="0">
                <a:latin typeface="Times New Roman"/>
                <a:cs typeface="Times New Roman"/>
              </a:rPr>
              <a:t>время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оценочных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процедур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ДО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НАЧАЛА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ОЦЕНОЧНЫХ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ПРОЦЕДУР</a:t>
            </a:r>
            <a:endParaRPr sz="1800">
              <a:latin typeface="Calibri"/>
              <a:cs typeface="Calibri"/>
            </a:endParaRPr>
          </a:p>
          <a:p>
            <a:pPr marL="349250" marR="658495" indent="-285750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350520" algn="l"/>
              </a:tabLst>
            </a:pPr>
            <a:r>
              <a:rPr sz="1800" dirty="0">
                <a:latin typeface="Times New Roman"/>
                <a:cs typeface="Times New Roman"/>
              </a:rPr>
              <a:t>Осуществляет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диагностику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компьютеров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проходит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«Инструкцию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прохождении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теста»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(вместе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со 	</a:t>
            </a:r>
            <a:r>
              <a:rPr sz="1800" spc="-20" dirty="0">
                <a:latin typeface="Times New Roman"/>
                <a:cs typeface="Times New Roman"/>
              </a:rPr>
              <a:t>школьным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координатором: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см.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раздел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«Школьный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координатор»)</a:t>
            </a:r>
            <a:endParaRPr sz="1800">
              <a:latin typeface="Times New Roman"/>
              <a:cs typeface="Times New Roman"/>
            </a:endParaRPr>
          </a:p>
          <a:p>
            <a:pPr marL="349250" marR="1089025" indent="-285750">
              <a:lnSpc>
                <a:spcPct val="100000"/>
              </a:lnSpc>
              <a:buFont typeface="Wingdings"/>
              <a:buChar char=""/>
              <a:tabLst>
                <a:tab pos="3505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Обеспечивает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неизменное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состояние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компьютеров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момента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успешной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диагностики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момента 	прохождения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обучающимися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анкеты:</a:t>
            </a:r>
            <a:endParaRPr sz="1800">
              <a:latin typeface="Times New Roman"/>
              <a:cs typeface="Times New Roman"/>
            </a:endParaRPr>
          </a:p>
          <a:p>
            <a:pPr marL="807720" lvl="1" indent="-286385">
              <a:lnSpc>
                <a:spcPct val="100000"/>
              </a:lnSpc>
              <a:buFont typeface="Wingdings"/>
              <a:buChar char=""/>
              <a:tabLst>
                <a:tab pos="807720" algn="l"/>
              </a:tabLst>
            </a:pP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устанавливать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постороннее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программное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обеспечение,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антивирусы,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межсетевые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экраны</a:t>
            </a:r>
            <a:endParaRPr sz="1800">
              <a:latin typeface="Times New Roman"/>
              <a:cs typeface="Times New Roman"/>
            </a:endParaRPr>
          </a:p>
          <a:p>
            <a:pPr marL="807085" lvl="1" indent="-285750">
              <a:lnSpc>
                <a:spcPct val="100000"/>
              </a:lnSpc>
              <a:buFont typeface="Wingdings"/>
              <a:buChar char=""/>
              <a:tabLst>
                <a:tab pos="807085" algn="l"/>
              </a:tabLst>
            </a:pP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менять параметры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сети,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ставить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ограничения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трафика</a:t>
            </a:r>
            <a:endParaRPr sz="1800">
              <a:latin typeface="Times New Roman"/>
              <a:cs typeface="Times New Roman"/>
            </a:endParaRPr>
          </a:p>
          <a:p>
            <a:pPr marL="349250" marR="776605" indent="-285750">
              <a:lnSpc>
                <a:spcPct val="100000"/>
              </a:lnSpc>
              <a:buFont typeface="Wingdings"/>
              <a:buChar char=""/>
              <a:tabLst>
                <a:tab pos="350520" algn="l"/>
              </a:tabLst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обнаружении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изменений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параметров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компьютера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момента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диагностики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необходимо </a:t>
            </a:r>
            <a:r>
              <a:rPr sz="1800" b="1" spc="-10" dirty="0">
                <a:latin typeface="Times New Roman"/>
                <a:cs typeface="Times New Roman"/>
              </a:rPr>
              <a:t>провести 	</a:t>
            </a:r>
            <a:r>
              <a:rPr sz="1800" b="1" dirty="0">
                <a:latin typeface="Times New Roman"/>
                <a:cs typeface="Times New Roman"/>
              </a:rPr>
              <a:t>диагностику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повторно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убедиться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успешном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прохождении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демотеста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(Инструкции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	</a:t>
            </a:r>
            <a:r>
              <a:rPr sz="1800" spc="-10" dirty="0">
                <a:latin typeface="Times New Roman"/>
                <a:cs typeface="Times New Roman"/>
              </a:rPr>
              <a:t>прохождению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теста)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ВРЕМЯ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ПРОВЕДЕНИЯ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ОЦЕНОЧНЫХ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ПРОЦЕДУР</a:t>
            </a:r>
            <a:endParaRPr sz="1800">
              <a:latin typeface="Calibri"/>
              <a:cs typeface="Calibri"/>
            </a:endParaRPr>
          </a:p>
          <a:p>
            <a:pPr marL="408305" indent="-285750">
              <a:lnSpc>
                <a:spcPct val="100000"/>
              </a:lnSpc>
              <a:spcBef>
                <a:spcPts val="850"/>
              </a:spcBef>
              <a:buFont typeface="Wingdings"/>
              <a:buChar char=""/>
              <a:tabLst>
                <a:tab pos="40830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Оказывает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техническую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участникам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исследования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(при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техническом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сбое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компьютера)</a:t>
            </a:r>
            <a:endParaRPr sz="18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ПОСЛЕ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ЗАВЕРШЕНИЯ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ОЦЕНОЧНЫХ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ПРОЦЕДУР</a:t>
            </a:r>
            <a:endParaRPr sz="1800">
              <a:latin typeface="Calibri"/>
              <a:cs typeface="Calibri"/>
            </a:endParaRPr>
          </a:p>
          <a:p>
            <a:pPr marL="359410" marR="807085" indent="-285750">
              <a:lnSpc>
                <a:spcPct val="100000"/>
              </a:lnSpc>
              <a:spcBef>
                <a:spcPts val="995"/>
              </a:spcBef>
              <a:buFont typeface="Wingdings"/>
              <a:buChar char=""/>
              <a:tabLst>
                <a:tab pos="360680" algn="l"/>
              </a:tabLst>
            </a:pPr>
            <a:r>
              <a:rPr sz="1800" b="1" dirty="0">
                <a:latin typeface="Times New Roman"/>
                <a:cs typeface="Times New Roman"/>
              </a:rPr>
              <a:t>Вместе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организатором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аудитории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проверяет,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все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ли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обучающиеся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завершили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тест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анкету 	</a:t>
            </a:r>
            <a:r>
              <a:rPr sz="1800" b="1" dirty="0">
                <a:latin typeface="Times New Roman"/>
                <a:cs typeface="Times New Roman"/>
              </a:rPr>
              <a:t>(нажата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ли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кнопка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«Завершить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тест»)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26F40B-2B35-4E60-BA91-46F317FE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4701" y="243027"/>
            <a:ext cx="4079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ВНЕШНИЙ</a:t>
            </a:r>
            <a:r>
              <a:rPr spc="-135" dirty="0"/>
              <a:t> </a:t>
            </a:r>
            <a:r>
              <a:rPr spc="-20" dirty="0"/>
              <a:t>НАБЛЮДАТЕЛЬ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255" y="648462"/>
            <a:ext cx="11417300" cy="5852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375"/>
              </a:spcBef>
              <a:tabLst>
                <a:tab pos="1068451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34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L="624205" marR="127698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Times New Roman"/>
                <a:cs typeface="Times New Roman"/>
              </a:rPr>
              <a:t>Внешний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наблюдатель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аффилированный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специалист,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работающий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формально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 </a:t>
            </a:r>
            <a:r>
              <a:rPr sz="1800" spc="-10" dirty="0">
                <a:latin typeface="Times New Roman"/>
                <a:cs typeface="Times New Roman"/>
              </a:rPr>
              <a:t>связанный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ОО,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присутствующий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аудитории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осуществляющий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0" dirty="0">
                <a:latin typeface="Times New Roman"/>
                <a:cs typeface="Times New Roman"/>
              </a:rPr>
              <a:t> ходом</a:t>
            </a:r>
            <a:endParaRPr sz="1800">
              <a:latin typeface="Times New Roman"/>
              <a:cs typeface="Times New Roman"/>
            </a:endParaRPr>
          </a:p>
          <a:p>
            <a:pPr marL="624205">
              <a:lnSpc>
                <a:spcPts val="2135"/>
              </a:lnSpc>
            </a:pPr>
            <a:r>
              <a:rPr sz="1800" spc="-10" dirty="0">
                <a:latin typeface="Times New Roman"/>
                <a:cs typeface="Times New Roman"/>
              </a:rPr>
              <a:t>исследования,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соблюдением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регламента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сценария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тестирования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анкетирования</a:t>
            </a:r>
            <a:endParaRPr sz="1800">
              <a:latin typeface="Times New Roman"/>
              <a:cs typeface="Times New Roman"/>
            </a:endParaRPr>
          </a:p>
          <a:p>
            <a:pPr marL="624205">
              <a:lnSpc>
                <a:spcPts val="2135"/>
              </a:lnSpc>
            </a:pPr>
            <a:r>
              <a:rPr sz="1800" spc="-10" dirty="0">
                <a:latin typeface="Times New Roman"/>
                <a:cs typeface="Times New Roman"/>
              </a:rPr>
              <a:t>обучающихся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  <a:tab pos="3956685" algn="l"/>
              </a:tabLst>
            </a:pPr>
            <a:r>
              <a:rPr sz="1800" dirty="0">
                <a:latin typeface="Times New Roman"/>
                <a:cs typeface="Times New Roman"/>
              </a:rPr>
              <a:t>Все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материалы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наблюдателей</a:t>
            </a:r>
            <a:r>
              <a:rPr sz="1800" dirty="0">
                <a:latin typeface="Times New Roman"/>
                <a:cs typeface="Times New Roman"/>
              </a:rPr>
              <a:t>	доступны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отдельной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публикации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ФИС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ОКО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личных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кабинетах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latin typeface="Times New Roman"/>
                <a:cs typeface="Times New Roman"/>
              </a:rPr>
              <a:t>регионального </a:t>
            </a:r>
            <a:r>
              <a:rPr sz="1800" spc="-20" dirty="0">
                <a:latin typeface="Times New Roman"/>
                <a:cs typeface="Times New Roman"/>
              </a:rPr>
              <a:t>координатора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(школьных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координаторов)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начала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наблюдателю</a:t>
            </a:r>
            <a:r>
              <a:rPr sz="1800" spc="-10" dirty="0">
                <a:latin typeface="Times New Roman"/>
                <a:cs typeface="Times New Roman"/>
              </a:rPr>
              <a:t> необходимо:</a:t>
            </a:r>
            <a:endParaRPr sz="1800">
              <a:latin typeface="Times New Roman"/>
              <a:cs typeface="Times New Roman"/>
            </a:endParaRPr>
          </a:p>
          <a:p>
            <a:pPr marL="641350" lvl="1" indent="-286385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641350" algn="l"/>
              </a:tabLst>
            </a:pPr>
            <a:r>
              <a:rPr sz="1800" dirty="0">
                <a:latin typeface="Times New Roman"/>
                <a:cs typeface="Times New Roman"/>
              </a:rPr>
              <a:t>прибыть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минут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начала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сессии</a:t>
            </a:r>
            <a:endParaRPr sz="1800">
              <a:latin typeface="Times New Roman"/>
              <a:cs typeface="Times New Roman"/>
            </a:endParaRPr>
          </a:p>
          <a:p>
            <a:pPr marL="641350" lvl="1" indent="-28638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1350" algn="l"/>
              </a:tabLst>
            </a:pPr>
            <a:r>
              <a:rPr sz="1800" dirty="0">
                <a:latin typeface="Times New Roman"/>
                <a:cs typeface="Times New Roman"/>
              </a:rPr>
              <a:t>иметь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себе</a:t>
            </a:r>
            <a:r>
              <a:rPr sz="1800" spc="-10" dirty="0">
                <a:latin typeface="Times New Roman"/>
                <a:cs typeface="Times New Roman"/>
              </a:rPr>
              <a:t> паспорт</a:t>
            </a:r>
            <a:endParaRPr sz="1800">
              <a:latin typeface="Times New Roman"/>
              <a:cs typeface="Times New Roman"/>
            </a:endParaRPr>
          </a:p>
          <a:p>
            <a:pPr marL="641350" lvl="1" indent="-28638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1350" algn="l"/>
              </a:tabLst>
            </a:pPr>
            <a:r>
              <a:rPr sz="1800" spc="-20" dirty="0">
                <a:latin typeface="Times New Roman"/>
                <a:cs typeface="Times New Roman"/>
              </a:rPr>
              <a:t>ознакомиться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полученными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регионального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координатора/школьного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координатора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документами</a:t>
            </a:r>
            <a:endParaRPr sz="1800">
              <a:latin typeface="Times New Roman"/>
              <a:cs typeface="Times New Roman"/>
            </a:endParaRPr>
          </a:p>
          <a:p>
            <a:pPr marL="641350" lvl="1" indent="-28638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64135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заполнить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соглашение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неразглашении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данных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передать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его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школьному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координатору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71145" indent="-258445">
              <a:lnSpc>
                <a:spcPct val="100000"/>
              </a:lnSpc>
              <a:spcBef>
                <a:spcPts val="735"/>
              </a:spcBef>
              <a:buFont typeface="Wingdings"/>
              <a:buChar char=""/>
              <a:tabLst>
                <a:tab pos="271145" algn="l"/>
              </a:tabLst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завершении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сессии:</a:t>
            </a:r>
            <a:endParaRPr sz="18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заполнить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бумажный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протокол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наблюдателя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каждую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сессию,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где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присутствует,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передать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его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135"/>
              </a:spcBef>
            </a:pPr>
            <a:r>
              <a:rPr sz="1800" spc="-20" dirty="0">
                <a:latin typeface="Times New Roman"/>
                <a:cs typeface="Times New Roman"/>
              </a:rPr>
              <a:t>школьному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координатору</a:t>
            </a:r>
            <a:endParaRPr sz="1800">
              <a:latin typeface="Times New Roman"/>
              <a:cs typeface="Times New Roman"/>
            </a:endParaRPr>
          </a:p>
          <a:p>
            <a:pPr marL="756285" marR="316230" lvl="1" indent="-287020">
              <a:lnSpc>
                <a:spcPct val="105600"/>
              </a:lnSpc>
              <a:spcBef>
                <a:spcPts val="610"/>
              </a:spcBef>
              <a:buFont typeface="Wingdings"/>
              <a:buChar char=""/>
              <a:tabLst>
                <a:tab pos="756285" algn="l"/>
                <a:tab pos="5796915" algn="l"/>
              </a:tabLst>
            </a:pPr>
            <a:r>
              <a:rPr sz="1800" dirty="0">
                <a:latin typeface="Times New Roman"/>
                <a:cs typeface="Times New Roman"/>
              </a:rPr>
              <a:t>заполнить </a:t>
            </a:r>
            <a:r>
              <a:rPr sz="1800" b="1" dirty="0">
                <a:latin typeface="Times New Roman"/>
                <a:cs typeface="Times New Roman"/>
              </a:rPr>
              <a:t>электронный протокол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наблюдателя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после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каждой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сессии,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которой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присутствует,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spc="-20" dirty="0">
                <a:latin typeface="Times New Roman"/>
                <a:cs typeface="Times New Roman"/>
              </a:rPr>
              <a:t>компьютере,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предоставленном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ему</a:t>
            </a:r>
            <a:r>
              <a:rPr sz="1800" spc="-20" dirty="0">
                <a:latin typeface="Times New Roman"/>
                <a:cs typeface="Times New Roman"/>
              </a:rPr>
              <a:t> школьным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координатором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51C4F-A26F-4289-891F-06DB45C0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4701" y="243027"/>
            <a:ext cx="4079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ВНЕШНИЙ</a:t>
            </a:r>
            <a:r>
              <a:rPr spc="-135" dirty="0"/>
              <a:t> </a:t>
            </a:r>
            <a:r>
              <a:rPr spc="-20" dirty="0"/>
              <a:t>НАБЛЮДАТЕЛЬ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141" y="504241"/>
            <a:ext cx="10951210" cy="549084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35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  <a:p>
            <a:pPr marR="714375" algn="ctr">
              <a:lnSpc>
                <a:spcPct val="100000"/>
              </a:lnSpc>
              <a:spcBef>
                <a:spcPts val="1265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ОБЯЗАННОСТИ</a:t>
            </a:r>
            <a:endParaRPr sz="1800">
              <a:latin typeface="Calibri"/>
              <a:cs typeface="Calibri"/>
            </a:endParaRPr>
          </a:p>
          <a:p>
            <a:pPr marL="605790" marR="1088390" indent="-285750">
              <a:lnSpc>
                <a:spcPct val="107200"/>
              </a:lnSpc>
              <a:spcBef>
                <a:spcPts val="2130"/>
              </a:spcBef>
              <a:buFont typeface="Wingdings"/>
              <a:buChar char=""/>
              <a:tabLst>
                <a:tab pos="607060" algn="l"/>
              </a:tabLst>
            </a:pPr>
            <a:r>
              <a:rPr sz="1800" dirty="0">
                <a:latin typeface="Times New Roman"/>
                <a:cs typeface="Times New Roman"/>
              </a:rPr>
              <a:t>Осуществляет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наблюдение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степенью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готовности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аудитории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проведению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тестирования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	</a:t>
            </a:r>
            <a:r>
              <a:rPr sz="1800" spc="-10" dirty="0">
                <a:latin typeface="Times New Roman"/>
                <a:cs typeface="Times New Roman"/>
              </a:rPr>
              <a:t>анкетирования</a:t>
            </a:r>
            <a:endParaRPr sz="1800">
              <a:latin typeface="Times New Roman"/>
              <a:cs typeface="Times New Roman"/>
            </a:endParaRPr>
          </a:p>
          <a:p>
            <a:pPr marL="606425" indent="-285750">
              <a:lnSpc>
                <a:spcPct val="100000"/>
              </a:lnSpc>
              <a:spcBef>
                <a:spcPts val="1355"/>
              </a:spcBef>
              <a:buFont typeface="Wingdings"/>
              <a:buChar char=""/>
              <a:tabLst>
                <a:tab pos="6064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Контролирует:</a:t>
            </a:r>
            <a:endParaRPr sz="1800">
              <a:latin typeface="Times New Roman"/>
              <a:cs typeface="Times New Roman"/>
            </a:endParaRPr>
          </a:p>
          <a:p>
            <a:pPr marL="1120140" lvl="1" indent="-342265">
              <a:lnSpc>
                <a:spcPct val="100000"/>
              </a:lnSpc>
              <a:spcBef>
                <a:spcPts val="1335"/>
              </a:spcBef>
              <a:buFont typeface="Wingdings"/>
              <a:buChar char=""/>
              <a:tabLst>
                <a:tab pos="1120140" algn="l"/>
              </a:tabLst>
            </a:pPr>
            <a:r>
              <a:rPr sz="1800" dirty="0">
                <a:latin typeface="Times New Roman"/>
                <a:cs typeface="Times New Roman"/>
              </a:rPr>
              <a:t>присутствие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аудитории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ходе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сессии</a:t>
            </a:r>
            <a:endParaRPr sz="1800">
              <a:latin typeface="Times New Roman"/>
              <a:cs typeface="Times New Roman"/>
            </a:endParaRPr>
          </a:p>
          <a:p>
            <a:pPr marL="1120775" marR="1089660" lvl="1" indent="-342900">
              <a:lnSpc>
                <a:spcPct val="105600"/>
              </a:lnSpc>
              <a:spcBef>
                <a:spcPts val="1210"/>
              </a:spcBef>
              <a:buFont typeface="Wingdings"/>
              <a:buChar char=""/>
              <a:tabLst>
                <a:tab pos="1120775" algn="l"/>
              </a:tabLst>
            </a:pPr>
            <a:r>
              <a:rPr sz="1800" dirty="0">
                <a:latin typeface="Times New Roman"/>
                <a:cs typeface="Times New Roman"/>
              </a:rPr>
              <a:t>распределение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обучающихся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аудиториям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(наличие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списка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распечатанных</a:t>
            </a:r>
            <a:r>
              <a:rPr sz="1800" dirty="0">
                <a:latin typeface="Times New Roman"/>
                <a:cs typeface="Times New Roman"/>
              </a:rPr>
              <a:t> логинов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паролей)</a:t>
            </a:r>
            <a:endParaRPr sz="1800">
              <a:latin typeface="Times New Roman"/>
              <a:cs typeface="Times New Roman"/>
            </a:endParaRPr>
          </a:p>
          <a:p>
            <a:pPr marL="1120140" lvl="1" indent="-342265">
              <a:lnSpc>
                <a:spcPct val="100000"/>
              </a:lnSpc>
              <a:spcBef>
                <a:spcPts val="1335"/>
              </a:spcBef>
              <a:buFont typeface="Wingdings"/>
              <a:buChar char=""/>
              <a:tabLst>
                <a:tab pos="1120140" algn="l"/>
              </a:tabLst>
            </a:pPr>
            <a:r>
              <a:rPr sz="1800" dirty="0">
                <a:latin typeface="Times New Roman"/>
                <a:cs typeface="Times New Roman"/>
              </a:rPr>
              <a:t>наличие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включенных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компьютеров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(ноутбуков)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запущенной </a:t>
            </a:r>
            <a:r>
              <a:rPr sz="1800" spc="-10" dirty="0">
                <a:latin typeface="Times New Roman"/>
                <a:cs typeface="Times New Roman"/>
              </a:rPr>
              <a:t>веб-</a:t>
            </a:r>
            <a:r>
              <a:rPr sz="1800" dirty="0">
                <a:latin typeface="Times New Roman"/>
                <a:cs typeface="Times New Roman"/>
              </a:rPr>
              <a:t>страницей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платформы</a:t>
            </a:r>
            <a:endParaRPr sz="1800">
              <a:latin typeface="Times New Roman"/>
              <a:cs typeface="Times New Roman"/>
            </a:endParaRPr>
          </a:p>
          <a:p>
            <a:pPr marL="1120775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latin typeface="Times New Roman"/>
                <a:cs typeface="Times New Roman"/>
              </a:rPr>
              <a:t>исследования</a:t>
            </a:r>
            <a:endParaRPr sz="1800">
              <a:latin typeface="Times New Roman"/>
              <a:cs typeface="Times New Roman"/>
            </a:endParaRPr>
          </a:p>
          <a:p>
            <a:pPr marL="1120140" lvl="1" indent="-342265">
              <a:lnSpc>
                <a:spcPct val="100000"/>
              </a:lnSpc>
              <a:spcBef>
                <a:spcPts val="1335"/>
              </a:spcBef>
              <a:buFont typeface="Wingdings"/>
              <a:buChar char=""/>
              <a:tabLst>
                <a:tab pos="1120140" algn="l"/>
              </a:tabLst>
            </a:pPr>
            <a:r>
              <a:rPr sz="1800" dirty="0">
                <a:latin typeface="Times New Roman"/>
                <a:cs typeface="Times New Roman"/>
              </a:rPr>
              <a:t>наличие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резервного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компьютера</a:t>
            </a:r>
            <a:endParaRPr sz="1800">
              <a:latin typeface="Times New Roman"/>
              <a:cs typeface="Times New Roman"/>
            </a:endParaRPr>
          </a:p>
          <a:p>
            <a:pPr marL="606425" indent="-285750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606425" algn="l"/>
              </a:tabLst>
            </a:pPr>
            <a:r>
              <a:rPr sz="1800" spc="-20" dirty="0">
                <a:latin typeface="Times New Roman"/>
                <a:cs typeface="Times New Roman"/>
              </a:rPr>
              <a:t>Необходимо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отключить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мобильный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телефон: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пользоваться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сессии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запрещено</a:t>
            </a:r>
            <a:endParaRPr sz="1800">
              <a:latin typeface="Times New Roman"/>
              <a:cs typeface="Times New Roman"/>
            </a:endParaRPr>
          </a:p>
          <a:p>
            <a:pPr marL="606425" indent="-28575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606425" algn="l"/>
              </a:tabLst>
            </a:pPr>
            <a:r>
              <a:rPr sz="1800" spc="-20" dirty="0">
                <a:latin typeface="Times New Roman"/>
                <a:cs typeface="Times New Roman"/>
              </a:rPr>
              <a:t>Наблюдателям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запрещено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отвлекать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обучающихся,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разговаривать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между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собой,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шуметь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49B0D-02BE-4F04-909C-19A48714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3085">
              <a:lnSpc>
                <a:spcPct val="100000"/>
              </a:lnSpc>
              <a:spcBef>
                <a:spcPts val="95"/>
              </a:spcBef>
            </a:pPr>
            <a:r>
              <a:rPr dirty="0"/>
              <a:t>ЭЛЕКТРОННЫЙ</a:t>
            </a:r>
            <a:r>
              <a:rPr spc="-95" dirty="0"/>
              <a:t> </a:t>
            </a:r>
            <a:r>
              <a:rPr spc="-30" dirty="0"/>
              <a:t>ПРОТОКОЛ</a:t>
            </a:r>
            <a:r>
              <a:rPr spc="-110" dirty="0"/>
              <a:t> </a:t>
            </a:r>
            <a:r>
              <a:rPr spc="-10" dirty="0"/>
              <a:t>НАБЛЮДАТЕЛЯ</a:t>
            </a: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2184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r>
              <a:rPr sz="2000" spc="20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36</a:t>
            </a:r>
            <a:r>
              <a:rPr sz="2000" dirty="0">
                <a:solidFill>
                  <a:srgbClr val="A6A6A6"/>
                </a:solidFill>
              </a:rPr>
              <a:t>/38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931163" y="2203704"/>
            <a:ext cx="10240010" cy="3778250"/>
            <a:chOff x="931163" y="2203704"/>
            <a:chExt cx="10240010" cy="3778250"/>
          </a:xfrm>
        </p:grpSpPr>
        <p:sp>
          <p:nvSpPr>
            <p:cNvPr id="4" name="object 4"/>
            <p:cNvSpPr/>
            <p:nvPr/>
          </p:nvSpPr>
          <p:spPr>
            <a:xfrm>
              <a:off x="7294625" y="3356610"/>
              <a:ext cx="408940" cy="466725"/>
            </a:xfrm>
            <a:custGeom>
              <a:avLst/>
              <a:gdLst/>
              <a:ahLst/>
              <a:cxnLst/>
              <a:rect l="l" t="t" r="r" b="b"/>
              <a:pathLst>
                <a:path w="408940" h="466725">
                  <a:moveTo>
                    <a:pt x="0" y="116586"/>
                  </a:moveTo>
                  <a:lnTo>
                    <a:pt x="204216" y="116586"/>
                  </a:lnTo>
                  <a:lnTo>
                    <a:pt x="204216" y="0"/>
                  </a:lnTo>
                  <a:lnTo>
                    <a:pt x="408431" y="233172"/>
                  </a:lnTo>
                  <a:lnTo>
                    <a:pt x="204216" y="466344"/>
                  </a:lnTo>
                  <a:lnTo>
                    <a:pt x="204216" y="349757"/>
                  </a:lnTo>
                  <a:lnTo>
                    <a:pt x="0" y="349757"/>
                  </a:lnTo>
                  <a:lnTo>
                    <a:pt x="0" y="11658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3" y="2203704"/>
              <a:ext cx="10239756" cy="37779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69365" y="1295146"/>
            <a:ext cx="1021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Заполняется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каждым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наблюдателем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каждую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сессию,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где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присутствовал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0976" y="6258559"/>
            <a:ext cx="448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добавление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нового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протокола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(новой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строки)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D95F00-6DB5-4F79-B608-95D42F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019" y="243027"/>
            <a:ext cx="6356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ТЕХНИЧЕСКАЯ</a:t>
            </a:r>
            <a:r>
              <a:rPr spc="-60" dirty="0"/>
              <a:t> </a:t>
            </a:r>
            <a:r>
              <a:rPr spc="-10" dirty="0"/>
              <a:t>ПОДДЕРЖКА</a:t>
            </a:r>
            <a:r>
              <a:rPr spc="-8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182624"/>
            <a:ext cx="10210800" cy="76073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R="97790" algn="ctr">
              <a:lnSpc>
                <a:spcPct val="100000"/>
              </a:lnSpc>
              <a:spcBef>
                <a:spcPts val="140"/>
              </a:spcBef>
            </a:pPr>
            <a:r>
              <a:rPr sz="3600" spc="-10" dirty="0">
                <a:latin typeface="Calibri"/>
                <a:cs typeface="Calibri"/>
              </a:rPr>
              <a:t>электронная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почта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  <a:hlinkClick r:id="rId2"/>
              </a:rPr>
              <a:t>help-</a:t>
            </a:r>
            <a:r>
              <a:rPr sz="3600" b="1" spc="-10" dirty="0">
                <a:latin typeface="Calibri"/>
                <a:cs typeface="Calibri"/>
                <a:hlinkClick r:id="rId2"/>
              </a:rPr>
              <a:t>pisa@fioco.ru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2129" y="2010960"/>
            <a:ext cx="8416290" cy="3348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dirty="0">
                <a:latin typeface="Calibri"/>
                <a:cs typeface="Calibri"/>
              </a:rPr>
              <a:t>При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обращении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сообщить: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25" dirty="0">
                <a:latin typeface="Courier New"/>
                <a:cs typeface="Courier New"/>
              </a:rPr>
              <a:t> </a:t>
            </a:r>
            <a:r>
              <a:rPr sz="2600" spc="-10" dirty="0">
                <a:latin typeface="Calibri"/>
                <a:cs typeface="Calibri"/>
              </a:rPr>
              <a:t>регион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25" dirty="0">
                <a:latin typeface="Courier New"/>
                <a:cs typeface="Courier New"/>
              </a:rPr>
              <a:t> </a:t>
            </a:r>
            <a:r>
              <a:rPr sz="2600" dirty="0">
                <a:latin typeface="Calibri"/>
                <a:cs typeface="Calibri"/>
              </a:rPr>
              <a:t>логин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школы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ФИС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ОКО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(edu000000)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25" dirty="0">
                <a:latin typeface="Courier New"/>
                <a:cs typeface="Courier New"/>
              </a:rPr>
              <a:t> </a:t>
            </a:r>
            <a:r>
              <a:rPr sz="2600" dirty="0">
                <a:latin typeface="Calibri"/>
                <a:cs typeface="Calibri"/>
              </a:rPr>
              <a:t>фото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экрана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(если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применимо)</a:t>
            </a:r>
            <a:endParaRPr sz="2600">
              <a:latin typeface="Calibri"/>
              <a:cs typeface="Calibri"/>
            </a:endParaRPr>
          </a:p>
          <a:p>
            <a:pPr marL="355600" marR="582930" indent="-342900">
              <a:lnSpc>
                <a:spcPct val="100000"/>
              </a:lnSpc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25" dirty="0">
                <a:latin typeface="Courier New"/>
                <a:cs typeface="Courier New"/>
              </a:rPr>
              <a:t> </a:t>
            </a:r>
            <a:r>
              <a:rPr sz="2600" dirty="0">
                <a:latin typeface="Calibri"/>
                <a:cs typeface="Calibri"/>
              </a:rPr>
              <a:t>какие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действия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уже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предприняты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решения проблемы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25" dirty="0">
                <a:latin typeface="Courier New"/>
                <a:cs typeface="Courier New"/>
              </a:rPr>
              <a:t> </a:t>
            </a:r>
            <a:r>
              <a:rPr sz="2600" dirty="0">
                <a:latin typeface="Calibri"/>
                <a:cs typeface="Calibri"/>
              </a:rPr>
              <a:t>логин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пароль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обучающегося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(если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проблема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вводе кодов)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5600700"/>
            <a:ext cx="10210800" cy="76073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63905" marR="757555" indent="1355090">
              <a:lnSpc>
                <a:spcPts val="2400"/>
              </a:lnSpc>
              <a:spcBef>
                <a:spcPts val="250"/>
              </a:spcBef>
            </a:pPr>
            <a:r>
              <a:rPr sz="2500" dirty="0">
                <a:latin typeface="Calibri"/>
                <a:cs typeface="Calibri"/>
                <a:hlinkClick r:id="rId3"/>
              </a:rPr>
              <a:t>Форум</a:t>
            </a:r>
            <a:r>
              <a:rPr sz="2500" spc="-110" dirty="0">
                <a:latin typeface="Calibri"/>
                <a:cs typeface="Calibri"/>
                <a:hlinkClick r:id="rId3"/>
              </a:rPr>
              <a:t> </a:t>
            </a:r>
            <a:r>
              <a:rPr sz="2500" spc="-10" dirty="0">
                <a:latin typeface="Calibri"/>
                <a:cs typeface="Calibri"/>
                <a:hlinkClick r:id="rId3"/>
              </a:rPr>
              <a:t>технической</a:t>
            </a:r>
            <a:r>
              <a:rPr sz="2500" spc="-80" dirty="0">
                <a:latin typeface="Calibri"/>
                <a:cs typeface="Calibri"/>
                <a:hlinkClick r:id="rId3"/>
              </a:rPr>
              <a:t> </a:t>
            </a:r>
            <a:r>
              <a:rPr sz="2500" dirty="0">
                <a:latin typeface="Calibri"/>
                <a:cs typeface="Calibri"/>
                <a:hlinkClick r:id="rId3"/>
              </a:rPr>
              <a:t>поддержки:</a:t>
            </a:r>
            <a:r>
              <a:rPr sz="2500" spc="-60" dirty="0">
                <a:latin typeface="Calibri"/>
                <a:cs typeface="Calibri"/>
                <a:hlinkClick r:id="rId3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https://spo-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5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fisoko.obrnadzor.gov.ru/lk/publications/tekhnicheskaia-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podderzhka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141" y="683132"/>
            <a:ext cx="10951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37</a:t>
            </a:r>
            <a:r>
              <a:rPr sz="2000" b="1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298B5A-EA3E-4E7D-8804-23B249243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7CA54-D852-4C41-B487-AD9FCB83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10147835" cy="91440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Результаты обучающихся ЧР, </a:t>
            </a:r>
            <a:r>
              <a:rPr lang="en-US" dirty="0"/>
              <a:t>PISA-2024</a:t>
            </a:r>
            <a:r>
              <a:rPr lang="ru-RU" dirty="0"/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6D3E375-702F-4242-AD16-9F7CA74C07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55699" y="1181100"/>
          <a:ext cx="105791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4F58C-99FB-4E22-B925-CEB8C6A51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4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2D21B-388E-4073-AD9A-019103C7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41" y="243027"/>
            <a:ext cx="10951210" cy="430887"/>
          </a:xfrm>
        </p:spPr>
        <p:txBody>
          <a:bodyPr/>
          <a:lstStyle/>
          <a:p>
            <a:r>
              <a:rPr lang="en-US" dirty="0"/>
              <a:t>       </a:t>
            </a:r>
            <a:r>
              <a:rPr lang="ru-RU" dirty="0"/>
              <a:t>Группы ОО по характеристикам контингента обучающихся </a:t>
            </a: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C203D5A8-B41C-4E84-9391-0B1022EE9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56746"/>
              </p:ext>
            </p:extLst>
          </p:nvPr>
        </p:nvGraphicFramePr>
        <p:xfrm>
          <a:off x="1473200" y="807720"/>
          <a:ext cx="4622800" cy="59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BAF7D8D-99F4-431D-B829-971BA4143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17979"/>
              </p:ext>
            </p:extLst>
          </p:nvPr>
        </p:nvGraphicFramePr>
        <p:xfrm>
          <a:off x="6376064" y="861061"/>
          <a:ext cx="4622800" cy="59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B6FEF-645A-4C8A-B426-9F899FA78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039" y="243027"/>
            <a:ext cx="5274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СИСТЕМА</a:t>
            </a:r>
            <a:r>
              <a:rPr spc="-125" dirty="0"/>
              <a:t> </a:t>
            </a:r>
            <a:r>
              <a:rPr spc="-10" dirty="0"/>
              <a:t>ТЕСТИРОВАНИЯ</a:t>
            </a:r>
            <a:r>
              <a:rPr spc="-125" dirty="0"/>
              <a:t> </a:t>
            </a:r>
            <a:r>
              <a:rPr spc="-10" dirty="0"/>
              <a:t>ФИОКО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2816" y="1581911"/>
            <a:ext cx="3621404" cy="3375660"/>
            <a:chOff x="432816" y="1581911"/>
            <a:chExt cx="3621404" cy="3375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" y="1591055"/>
              <a:ext cx="3602736" cy="33573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388" y="1586483"/>
              <a:ext cx="3611879" cy="3366770"/>
            </a:xfrm>
            <a:custGeom>
              <a:avLst/>
              <a:gdLst/>
              <a:ahLst/>
              <a:cxnLst/>
              <a:rect l="l" t="t" r="r" b="b"/>
              <a:pathLst>
                <a:path w="3611879" h="3366770">
                  <a:moveTo>
                    <a:pt x="0" y="3366516"/>
                  </a:moveTo>
                  <a:lnTo>
                    <a:pt x="3611879" y="3366516"/>
                  </a:lnTo>
                  <a:lnTo>
                    <a:pt x="3611879" y="0"/>
                  </a:lnTo>
                  <a:lnTo>
                    <a:pt x="0" y="0"/>
                  </a:lnTo>
                  <a:lnTo>
                    <a:pt x="0" y="3366516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2470" y="5549290"/>
            <a:ext cx="1116901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Реквизиты</a:t>
            </a:r>
            <a:r>
              <a:rPr sz="1700" spc="4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доступа</a:t>
            </a:r>
            <a:r>
              <a:rPr sz="1700" spc="4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(ссылка,</a:t>
            </a:r>
            <a:r>
              <a:rPr sz="1700" spc="4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логин</a:t>
            </a:r>
            <a:r>
              <a:rPr sz="1700" spc="4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4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пароль)</a:t>
            </a:r>
            <a:r>
              <a:rPr sz="1700" spc="4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для</a:t>
            </a:r>
            <a:r>
              <a:rPr sz="1700" spc="4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участников</a:t>
            </a:r>
            <a:r>
              <a:rPr sz="1700" spc="4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исследования</a:t>
            </a:r>
            <a:r>
              <a:rPr sz="1700" spc="4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(обучающихся</a:t>
            </a:r>
            <a:r>
              <a:rPr sz="1700" spc="4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4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администрации</a:t>
            </a:r>
            <a:r>
              <a:rPr sz="1700" spc="48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ОО) </a:t>
            </a:r>
            <a:r>
              <a:rPr sz="1700" dirty="0">
                <a:latin typeface="Times New Roman"/>
                <a:cs typeface="Times New Roman"/>
              </a:rPr>
              <a:t>публикуются</a:t>
            </a:r>
            <a:r>
              <a:rPr sz="1700" spc="14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4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личных</a:t>
            </a:r>
            <a:r>
              <a:rPr sz="1700" spc="14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кабинетах</a:t>
            </a:r>
            <a:r>
              <a:rPr sz="1700" spc="14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ОО</a:t>
            </a:r>
            <a:r>
              <a:rPr sz="1700" spc="15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4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ФИС</a:t>
            </a:r>
            <a:r>
              <a:rPr sz="1700" spc="14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ОКО</a:t>
            </a:r>
            <a:r>
              <a:rPr sz="1700" spc="15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4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разделе</a:t>
            </a:r>
            <a:r>
              <a:rPr sz="1700" spc="15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«Оценка</a:t>
            </a:r>
            <a:r>
              <a:rPr sz="1700" spc="14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14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основе</a:t>
            </a:r>
            <a:r>
              <a:rPr sz="1700" spc="15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практики</a:t>
            </a:r>
            <a:r>
              <a:rPr sz="1700" spc="140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международных </a:t>
            </a:r>
            <a:r>
              <a:rPr sz="1700" dirty="0">
                <a:latin typeface="Times New Roman"/>
                <a:cs typeface="Times New Roman"/>
              </a:rPr>
              <a:t>исследований»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07.00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местному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времени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день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проведения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первой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сессии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9141" y="588794"/>
            <a:ext cx="10231755" cy="7842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10218420" algn="l"/>
              </a:tabLst>
            </a:pPr>
            <a:r>
              <a:rPr sz="2000" b="1" u="sng" dirty="0"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endParaRPr sz="2000">
              <a:latin typeface="Calibri"/>
              <a:cs typeface="Calibri"/>
            </a:endParaRPr>
          </a:p>
          <a:p>
            <a:pPr marR="76200" algn="ctr">
              <a:lnSpc>
                <a:spcPct val="100000"/>
              </a:lnSpc>
              <a:spcBef>
                <a:spcPts val="67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ИНТЕРФЕЙС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СИСТЕМЫ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ТЕСТИРОВАНИЯ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4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275" y="1859896"/>
            <a:ext cx="7349482" cy="2962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2B6AD-0D7A-421A-90C4-848E5D33C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00204-CD3E-476F-AC91-10D4C698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41" y="243027"/>
            <a:ext cx="10951210" cy="492443"/>
          </a:xfrm>
        </p:spPr>
        <p:txBody>
          <a:bodyPr/>
          <a:lstStyle/>
          <a:p>
            <a:r>
              <a:rPr lang="en-US" sz="3200"/>
              <a:t>          </a:t>
            </a:r>
            <a:r>
              <a:rPr lang="ru-RU" sz="3200"/>
              <a:t>Резильентность</a:t>
            </a:r>
            <a:r>
              <a:rPr lang="ru-RU" dirty="0"/>
              <a:t> и </a:t>
            </a:r>
            <a:r>
              <a:rPr lang="ru-RU" dirty="0" err="1"/>
              <a:t>нерезильентность</a:t>
            </a:r>
            <a:r>
              <a:rPr lang="ru-RU" dirty="0"/>
              <a:t> ОО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ADF47B-2078-4B75-A9F9-2BF1FCF10E77}"/>
              </a:ext>
            </a:extLst>
          </p:cNvPr>
          <p:cNvSpPr txBox="1">
            <a:spLocks/>
          </p:cNvSpPr>
          <p:nvPr/>
        </p:nvSpPr>
        <p:spPr>
          <a:xfrm>
            <a:off x="685801" y="1496291"/>
            <a:ext cx="11342716" cy="489619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Нерезильентной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считается </a:t>
            </a: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которой не менее 30% школьников имеют социальную неуспешность, при этом ожидаемо обучающиеся демонстрируют преимущественно невысокие результаты. В отличие от </a:t>
            </a: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резильентных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которых также обучается не менее 30% потенциально неуспешных школьников, но не менее 10% из них демонстрируют высокое качество подготовки.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A3D5E-031F-4BAA-8A6B-69678F3F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141" y="243027"/>
            <a:ext cx="1023175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РАСПРЕДЕЛЕНИЕ</a:t>
            </a:r>
            <a:r>
              <a:rPr spc="-65" dirty="0"/>
              <a:t> </a:t>
            </a:r>
            <a:r>
              <a:rPr dirty="0"/>
              <a:t>ВРЕМЕНИ</a:t>
            </a:r>
            <a:r>
              <a:rPr spc="-60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ТЕЧЕНИЕ</a:t>
            </a:r>
            <a:r>
              <a:rPr spc="-60" dirty="0"/>
              <a:t> </a:t>
            </a:r>
            <a:r>
              <a:rPr dirty="0"/>
              <a:t>ОДНОЙ</a:t>
            </a:r>
            <a:r>
              <a:rPr spc="-65" dirty="0"/>
              <a:t> </a:t>
            </a:r>
            <a:r>
              <a:rPr spc="-10" dirty="0"/>
              <a:t>СЕССИИ</a:t>
            </a:r>
          </a:p>
          <a:p>
            <a:pPr algn="ctr">
              <a:lnSpc>
                <a:spcPct val="100000"/>
              </a:lnSpc>
              <a:spcBef>
                <a:spcPts val="115"/>
              </a:spcBef>
              <a:tabLst>
                <a:tab pos="10205720" algn="l"/>
              </a:tabLst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94B3D6"/>
                  </a:solidFill>
                </a:uFill>
              </a:rPr>
              <a:t>	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41429"/>
              </p:ext>
            </p:extLst>
          </p:nvPr>
        </p:nvGraphicFramePr>
        <p:xfrm>
          <a:off x="1219200" y="1225930"/>
          <a:ext cx="9525001" cy="535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№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Этапы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сессии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Длительность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Выполнение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заданий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Инструкции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~10-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минут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Тестирование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(первый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час)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(ровно)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Перерыв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минут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Тестирование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(второй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час)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 час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(ровно)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Перерыв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минут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Анкетирование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~35-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минут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Выход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~3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минут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Итого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~3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часа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5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6D915-0B17-4149-8D0F-B40FE2DB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0666" y="3594353"/>
            <a:ext cx="510540" cy="2342515"/>
          </a:xfrm>
          <a:custGeom>
            <a:avLst/>
            <a:gdLst/>
            <a:ahLst/>
            <a:cxnLst/>
            <a:rect l="l" t="t" r="r" b="b"/>
            <a:pathLst>
              <a:path w="510540" h="2342515">
                <a:moveTo>
                  <a:pt x="0" y="255270"/>
                </a:moveTo>
                <a:lnTo>
                  <a:pt x="255269" y="0"/>
                </a:lnTo>
                <a:lnTo>
                  <a:pt x="510539" y="255270"/>
                </a:lnTo>
                <a:lnTo>
                  <a:pt x="382904" y="255270"/>
                </a:lnTo>
                <a:lnTo>
                  <a:pt x="382904" y="2087118"/>
                </a:lnTo>
                <a:lnTo>
                  <a:pt x="510539" y="2087118"/>
                </a:lnTo>
                <a:lnTo>
                  <a:pt x="255269" y="2342388"/>
                </a:lnTo>
                <a:lnTo>
                  <a:pt x="0" y="2087118"/>
                </a:lnTo>
                <a:lnTo>
                  <a:pt x="127634" y="2087118"/>
                </a:lnTo>
                <a:lnTo>
                  <a:pt x="127634" y="255270"/>
                </a:lnTo>
                <a:lnTo>
                  <a:pt x="0" y="255270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41731"/>
            <a:ext cx="813816" cy="8440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9141" y="42163"/>
            <a:ext cx="10177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95"/>
              </a:spcBef>
            </a:pPr>
            <a:r>
              <a:rPr dirty="0"/>
              <a:t>СПЕЦИАЛИСТЫ,</a:t>
            </a:r>
            <a:r>
              <a:rPr spc="-70" dirty="0"/>
              <a:t> </a:t>
            </a:r>
            <a:r>
              <a:rPr spc="-10" dirty="0"/>
              <a:t>ЗАДЕЙСТВОВАННЫЕ</a:t>
            </a:r>
            <a:r>
              <a:rPr spc="-75" dirty="0"/>
              <a:t> </a:t>
            </a:r>
            <a:r>
              <a:rPr dirty="0"/>
              <a:t>В</a:t>
            </a:r>
            <a:r>
              <a:rPr spc="-85" dirty="0"/>
              <a:t> </a:t>
            </a:r>
            <a:r>
              <a:rPr spc="-30" dirty="0"/>
              <a:t>ПОДГОТОВКЕ</a:t>
            </a:r>
            <a:r>
              <a:rPr spc="-125" dirty="0"/>
              <a:t> </a:t>
            </a:r>
            <a:r>
              <a:rPr spc="-50" dirty="0"/>
              <a:t>И</a:t>
            </a:r>
          </a:p>
          <a:p>
            <a:pPr marL="12700">
              <a:lnSpc>
                <a:spcPct val="100000"/>
              </a:lnSpc>
              <a:tabLst>
                <a:tab pos="2151380" algn="l"/>
                <a:tab pos="10163810" algn="l"/>
              </a:tabLst>
            </a:pPr>
            <a:r>
              <a:rPr b="0" u="sng" dirty="0">
                <a:uFill>
                  <a:solidFill>
                    <a:srgbClr val="94B3D6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ПРОВЕДЕНИИ</a:t>
            </a:r>
            <a:r>
              <a:rPr u="sng" spc="-25" dirty="0">
                <a:uFill>
                  <a:solidFill>
                    <a:srgbClr val="94B3D6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ОЦЕНОЧНЫХ</a:t>
            </a:r>
            <a:r>
              <a:rPr u="sng" spc="-20" dirty="0">
                <a:uFill>
                  <a:solidFill>
                    <a:srgbClr val="94B3D6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94B3D6"/>
                  </a:solidFill>
                </a:uFill>
              </a:rPr>
              <a:t>ПРОЦЕДУР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/>
          <p:nvPr/>
        </p:nvSpPr>
        <p:spPr>
          <a:xfrm>
            <a:off x="4409694" y="1235202"/>
            <a:ext cx="3411220" cy="748665"/>
          </a:xfrm>
          <a:custGeom>
            <a:avLst/>
            <a:gdLst/>
            <a:ahLst/>
            <a:cxnLst/>
            <a:rect l="l" t="t" r="r" b="b"/>
            <a:pathLst>
              <a:path w="3411220" h="748664">
                <a:moveTo>
                  <a:pt x="0" y="124713"/>
                </a:moveTo>
                <a:lnTo>
                  <a:pt x="9806" y="76188"/>
                </a:lnTo>
                <a:lnTo>
                  <a:pt x="36544" y="36544"/>
                </a:lnTo>
                <a:lnTo>
                  <a:pt x="76188" y="9806"/>
                </a:lnTo>
                <a:lnTo>
                  <a:pt x="124713" y="0"/>
                </a:lnTo>
                <a:lnTo>
                  <a:pt x="3285998" y="0"/>
                </a:lnTo>
                <a:lnTo>
                  <a:pt x="3334523" y="9806"/>
                </a:lnTo>
                <a:lnTo>
                  <a:pt x="3374167" y="36544"/>
                </a:lnTo>
                <a:lnTo>
                  <a:pt x="3400905" y="76188"/>
                </a:lnTo>
                <a:lnTo>
                  <a:pt x="3410711" y="124713"/>
                </a:lnTo>
                <a:lnTo>
                  <a:pt x="3410711" y="623570"/>
                </a:lnTo>
                <a:lnTo>
                  <a:pt x="3400905" y="672095"/>
                </a:lnTo>
                <a:lnTo>
                  <a:pt x="3374167" y="711739"/>
                </a:lnTo>
                <a:lnTo>
                  <a:pt x="3334523" y="738477"/>
                </a:lnTo>
                <a:lnTo>
                  <a:pt x="3285998" y="748284"/>
                </a:lnTo>
                <a:lnTo>
                  <a:pt x="124713" y="748284"/>
                </a:lnTo>
                <a:lnTo>
                  <a:pt x="76188" y="738477"/>
                </a:lnTo>
                <a:lnTo>
                  <a:pt x="36544" y="711739"/>
                </a:lnTo>
                <a:lnTo>
                  <a:pt x="9806" y="672095"/>
                </a:lnTo>
                <a:lnTo>
                  <a:pt x="0" y="623570"/>
                </a:lnTo>
                <a:lnTo>
                  <a:pt x="0" y="124713"/>
                </a:lnTo>
                <a:close/>
              </a:path>
            </a:pathLst>
          </a:custGeom>
          <a:ln w="25908">
            <a:solidFill>
              <a:srgbClr val="006F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0669" y="1441830"/>
            <a:ext cx="301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ФЕДЕРАЛЬНЫЙ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ОРГАНИЗАТОР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10333" y="2820161"/>
            <a:ext cx="8650605" cy="3909060"/>
          </a:xfrm>
          <a:custGeom>
            <a:avLst/>
            <a:gdLst/>
            <a:ahLst/>
            <a:cxnLst/>
            <a:rect l="l" t="t" r="r" b="b"/>
            <a:pathLst>
              <a:path w="8650605" h="3909059">
                <a:moveTo>
                  <a:pt x="0" y="150367"/>
                </a:moveTo>
                <a:lnTo>
                  <a:pt x="9784" y="101935"/>
                </a:lnTo>
                <a:lnTo>
                  <a:pt x="36464" y="62372"/>
                </a:lnTo>
                <a:lnTo>
                  <a:pt x="76027" y="35692"/>
                </a:lnTo>
                <a:lnTo>
                  <a:pt x="124460" y="25908"/>
                </a:lnTo>
                <a:lnTo>
                  <a:pt x="3600196" y="25908"/>
                </a:lnTo>
                <a:lnTo>
                  <a:pt x="3648628" y="35692"/>
                </a:lnTo>
                <a:lnTo>
                  <a:pt x="3688191" y="62372"/>
                </a:lnTo>
                <a:lnTo>
                  <a:pt x="3714871" y="101935"/>
                </a:lnTo>
                <a:lnTo>
                  <a:pt x="3724655" y="150367"/>
                </a:lnTo>
                <a:lnTo>
                  <a:pt x="3724655" y="648208"/>
                </a:lnTo>
                <a:lnTo>
                  <a:pt x="3714871" y="696640"/>
                </a:lnTo>
                <a:lnTo>
                  <a:pt x="3688191" y="736203"/>
                </a:lnTo>
                <a:lnTo>
                  <a:pt x="3648628" y="762883"/>
                </a:lnTo>
                <a:lnTo>
                  <a:pt x="3600196" y="772667"/>
                </a:lnTo>
                <a:lnTo>
                  <a:pt x="124460" y="772667"/>
                </a:lnTo>
                <a:lnTo>
                  <a:pt x="76027" y="762883"/>
                </a:lnTo>
                <a:lnTo>
                  <a:pt x="36464" y="736203"/>
                </a:lnTo>
                <a:lnTo>
                  <a:pt x="9784" y="696640"/>
                </a:lnTo>
                <a:lnTo>
                  <a:pt x="0" y="648208"/>
                </a:lnTo>
                <a:lnTo>
                  <a:pt x="0" y="150367"/>
                </a:lnTo>
                <a:close/>
              </a:path>
              <a:path w="8650605" h="3909059">
                <a:moveTo>
                  <a:pt x="4640580" y="124713"/>
                </a:moveTo>
                <a:lnTo>
                  <a:pt x="4650386" y="76188"/>
                </a:lnTo>
                <a:lnTo>
                  <a:pt x="4677124" y="36544"/>
                </a:lnTo>
                <a:lnTo>
                  <a:pt x="4716768" y="9806"/>
                </a:lnTo>
                <a:lnTo>
                  <a:pt x="4765294" y="0"/>
                </a:lnTo>
                <a:lnTo>
                  <a:pt x="8525510" y="0"/>
                </a:lnTo>
                <a:lnTo>
                  <a:pt x="8574035" y="9806"/>
                </a:lnTo>
                <a:lnTo>
                  <a:pt x="8613679" y="36544"/>
                </a:lnTo>
                <a:lnTo>
                  <a:pt x="8640417" y="76188"/>
                </a:lnTo>
                <a:lnTo>
                  <a:pt x="8650224" y="124713"/>
                </a:lnTo>
                <a:lnTo>
                  <a:pt x="8650224" y="623570"/>
                </a:lnTo>
                <a:lnTo>
                  <a:pt x="8640417" y="672095"/>
                </a:lnTo>
                <a:lnTo>
                  <a:pt x="8613679" y="711739"/>
                </a:lnTo>
                <a:lnTo>
                  <a:pt x="8574035" y="738477"/>
                </a:lnTo>
                <a:lnTo>
                  <a:pt x="8525510" y="748284"/>
                </a:lnTo>
                <a:lnTo>
                  <a:pt x="4765294" y="748284"/>
                </a:lnTo>
                <a:lnTo>
                  <a:pt x="4716768" y="738477"/>
                </a:lnTo>
                <a:lnTo>
                  <a:pt x="4677124" y="711739"/>
                </a:lnTo>
                <a:lnTo>
                  <a:pt x="4650386" y="672095"/>
                </a:lnTo>
                <a:lnTo>
                  <a:pt x="4640580" y="623570"/>
                </a:lnTo>
                <a:lnTo>
                  <a:pt x="4640580" y="124713"/>
                </a:lnTo>
                <a:close/>
              </a:path>
              <a:path w="8650605" h="3909059">
                <a:moveTo>
                  <a:pt x="41148" y="1692656"/>
                </a:moveTo>
                <a:lnTo>
                  <a:pt x="50932" y="1644223"/>
                </a:lnTo>
                <a:lnTo>
                  <a:pt x="77612" y="1604660"/>
                </a:lnTo>
                <a:lnTo>
                  <a:pt x="117175" y="1577980"/>
                </a:lnTo>
                <a:lnTo>
                  <a:pt x="165608" y="1568195"/>
                </a:lnTo>
                <a:lnTo>
                  <a:pt x="3641344" y="1568195"/>
                </a:lnTo>
                <a:lnTo>
                  <a:pt x="3689776" y="1577980"/>
                </a:lnTo>
                <a:lnTo>
                  <a:pt x="3729339" y="1604660"/>
                </a:lnTo>
                <a:lnTo>
                  <a:pt x="3756019" y="1644223"/>
                </a:lnTo>
                <a:lnTo>
                  <a:pt x="3765804" y="1692656"/>
                </a:lnTo>
                <a:lnTo>
                  <a:pt x="3765804" y="2190496"/>
                </a:lnTo>
                <a:lnTo>
                  <a:pt x="3756019" y="2238928"/>
                </a:lnTo>
                <a:lnTo>
                  <a:pt x="3729339" y="2278491"/>
                </a:lnTo>
                <a:lnTo>
                  <a:pt x="3689776" y="2305171"/>
                </a:lnTo>
                <a:lnTo>
                  <a:pt x="3641344" y="2314956"/>
                </a:lnTo>
                <a:lnTo>
                  <a:pt x="165608" y="2314956"/>
                </a:lnTo>
                <a:lnTo>
                  <a:pt x="117175" y="2305171"/>
                </a:lnTo>
                <a:lnTo>
                  <a:pt x="77612" y="2278491"/>
                </a:lnTo>
                <a:lnTo>
                  <a:pt x="50932" y="2238928"/>
                </a:lnTo>
                <a:lnTo>
                  <a:pt x="41148" y="2190496"/>
                </a:lnTo>
                <a:lnTo>
                  <a:pt x="41148" y="1692656"/>
                </a:lnTo>
                <a:close/>
              </a:path>
              <a:path w="8650605" h="3909059">
                <a:moveTo>
                  <a:pt x="4587240" y="1680718"/>
                </a:moveTo>
                <a:lnTo>
                  <a:pt x="4597046" y="1632192"/>
                </a:lnTo>
                <a:lnTo>
                  <a:pt x="4623784" y="1592548"/>
                </a:lnTo>
                <a:lnTo>
                  <a:pt x="4663428" y="1565810"/>
                </a:lnTo>
                <a:lnTo>
                  <a:pt x="4711954" y="1556004"/>
                </a:lnTo>
                <a:lnTo>
                  <a:pt x="7874762" y="1556004"/>
                </a:lnTo>
                <a:lnTo>
                  <a:pt x="7923287" y="1565810"/>
                </a:lnTo>
                <a:lnTo>
                  <a:pt x="7962931" y="1592548"/>
                </a:lnTo>
                <a:lnTo>
                  <a:pt x="7989669" y="1632192"/>
                </a:lnTo>
                <a:lnTo>
                  <a:pt x="7999476" y="1680718"/>
                </a:lnTo>
                <a:lnTo>
                  <a:pt x="7999476" y="2179574"/>
                </a:lnTo>
                <a:lnTo>
                  <a:pt x="7989669" y="2228099"/>
                </a:lnTo>
                <a:lnTo>
                  <a:pt x="7962931" y="2267743"/>
                </a:lnTo>
                <a:lnTo>
                  <a:pt x="7923287" y="2294481"/>
                </a:lnTo>
                <a:lnTo>
                  <a:pt x="7874762" y="2304288"/>
                </a:lnTo>
                <a:lnTo>
                  <a:pt x="4711954" y="2304288"/>
                </a:lnTo>
                <a:lnTo>
                  <a:pt x="4663428" y="2294481"/>
                </a:lnTo>
                <a:lnTo>
                  <a:pt x="4623784" y="2267743"/>
                </a:lnTo>
                <a:lnTo>
                  <a:pt x="4597046" y="2228099"/>
                </a:lnTo>
                <a:lnTo>
                  <a:pt x="4587240" y="2179574"/>
                </a:lnTo>
                <a:lnTo>
                  <a:pt x="4587240" y="1680718"/>
                </a:lnTo>
                <a:close/>
              </a:path>
              <a:path w="8650605" h="3909059">
                <a:moveTo>
                  <a:pt x="4684776" y="3285490"/>
                </a:moveTo>
                <a:lnTo>
                  <a:pt x="4694582" y="3236948"/>
                </a:lnTo>
                <a:lnTo>
                  <a:pt x="4721320" y="3197305"/>
                </a:lnTo>
                <a:lnTo>
                  <a:pt x="4760964" y="3170577"/>
                </a:lnTo>
                <a:lnTo>
                  <a:pt x="4809490" y="3160776"/>
                </a:lnTo>
                <a:lnTo>
                  <a:pt x="8472170" y="3160776"/>
                </a:lnTo>
                <a:lnTo>
                  <a:pt x="8520695" y="3170577"/>
                </a:lnTo>
                <a:lnTo>
                  <a:pt x="8560339" y="3197305"/>
                </a:lnTo>
                <a:lnTo>
                  <a:pt x="8587077" y="3236948"/>
                </a:lnTo>
                <a:lnTo>
                  <a:pt x="8596884" y="3285490"/>
                </a:lnTo>
                <a:lnTo>
                  <a:pt x="8596884" y="3784346"/>
                </a:lnTo>
                <a:lnTo>
                  <a:pt x="8587077" y="3832887"/>
                </a:lnTo>
                <a:lnTo>
                  <a:pt x="8560339" y="3872530"/>
                </a:lnTo>
                <a:lnTo>
                  <a:pt x="8520695" y="3899258"/>
                </a:lnTo>
                <a:lnTo>
                  <a:pt x="8472170" y="3909060"/>
                </a:lnTo>
                <a:lnTo>
                  <a:pt x="4809490" y="3909060"/>
                </a:lnTo>
                <a:lnTo>
                  <a:pt x="4760964" y="3899258"/>
                </a:lnTo>
                <a:lnTo>
                  <a:pt x="4721320" y="3872530"/>
                </a:lnTo>
                <a:lnTo>
                  <a:pt x="4694582" y="3832887"/>
                </a:lnTo>
                <a:lnTo>
                  <a:pt x="4684776" y="3784346"/>
                </a:lnTo>
                <a:lnTo>
                  <a:pt x="4684776" y="3285490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7805" y="3073653"/>
            <a:ext cx="323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РЕГИОНАЛЬНЫЙ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КООРДИНАТОР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092" y="3022853"/>
            <a:ext cx="279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ШКОЛЬНЫЙ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КООРДИНАТОР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8756" y="4561458"/>
            <a:ext cx="288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ОРГАНИЗАТОР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АУДИТОРИИ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9557" y="4583683"/>
            <a:ext cx="2632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ВНЕШНИЙ</a:t>
            </a:r>
            <a:r>
              <a:rPr sz="1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НАБЛЮДАТЕЛЬ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1143" y="6166510"/>
            <a:ext cx="284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ТЕХНИЧЕСКИЙ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СПЕЦИАЛИСТ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08247" y="1978151"/>
            <a:ext cx="5049520" cy="3979545"/>
            <a:chOff x="3508247" y="1978151"/>
            <a:chExt cx="5049520" cy="3979545"/>
          </a:xfrm>
        </p:grpSpPr>
        <p:sp>
          <p:nvSpPr>
            <p:cNvPr id="14" name="object 14"/>
            <p:cNvSpPr/>
            <p:nvPr/>
          </p:nvSpPr>
          <p:spPr>
            <a:xfrm>
              <a:off x="4511801" y="1991105"/>
              <a:ext cx="3188335" cy="794385"/>
            </a:xfrm>
            <a:custGeom>
              <a:avLst/>
              <a:gdLst/>
              <a:ahLst/>
              <a:cxnLst/>
              <a:rect l="l" t="t" r="r" b="b"/>
              <a:pathLst>
                <a:path w="3188334" h="794385">
                  <a:moveTo>
                    <a:pt x="0" y="243840"/>
                  </a:moveTo>
                  <a:lnTo>
                    <a:pt x="243839" y="0"/>
                  </a:lnTo>
                  <a:lnTo>
                    <a:pt x="487680" y="243840"/>
                  </a:lnTo>
                  <a:lnTo>
                    <a:pt x="365760" y="243840"/>
                  </a:lnTo>
                  <a:lnTo>
                    <a:pt x="365760" y="537972"/>
                  </a:lnTo>
                  <a:lnTo>
                    <a:pt x="487680" y="537972"/>
                  </a:lnTo>
                  <a:lnTo>
                    <a:pt x="243839" y="781812"/>
                  </a:lnTo>
                  <a:lnTo>
                    <a:pt x="0" y="537972"/>
                  </a:lnTo>
                  <a:lnTo>
                    <a:pt x="121920" y="537972"/>
                  </a:lnTo>
                  <a:lnTo>
                    <a:pt x="121920" y="243840"/>
                  </a:lnTo>
                  <a:lnTo>
                    <a:pt x="0" y="243840"/>
                  </a:lnTo>
                  <a:close/>
                </a:path>
                <a:path w="3188334" h="794385">
                  <a:moveTo>
                    <a:pt x="2700528" y="256032"/>
                  </a:moveTo>
                  <a:lnTo>
                    <a:pt x="2944368" y="12192"/>
                  </a:lnTo>
                  <a:lnTo>
                    <a:pt x="3188207" y="256032"/>
                  </a:lnTo>
                  <a:lnTo>
                    <a:pt x="3066288" y="256032"/>
                  </a:lnTo>
                  <a:lnTo>
                    <a:pt x="3066288" y="550164"/>
                  </a:lnTo>
                  <a:lnTo>
                    <a:pt x="3188207" y="550164"/>
                  </a:lnTo>
                  <a:lnTo>
                    <a:pt x="2944368" y="794004"/>
                  </a:lnTo>
                  <a:lnTo>
                    <a:pt x="2700528" y="550164"/>
                  </a:lnTo>
                  <a:lnTo>
                    <a:pt x="2822448" y="550164"/>
                  </a:lnTo>
                  <a:lnTo>
                    <a:pt x="2822448" y="256032"/>
                  </a:lnTo>
                  <a:lnTo>
                    <a:pt x="2700528" y="256032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6137" y="2935985"/>
              <a:ext cx="821690" cy="2048510"/>
            </a:xfrm>
            <a:custGeom>
              <a:avLst/>
              <a:gdLst/>
              <a:ahLst/>
              <a:cxnLst/>
              <a:rect l="l" t="t" r="r" b="b"/>
              <a:pathLst>
                <a:path w="821689" h="2048510">
                  <a:moveTo>
                    <a:pt x="577596" y="0"/>
                  </a:moveTo>
                  <a:lnTo>
                    <a:pt x="821436" y="243839"/>
                  </a:lnTo>
                  <a:lnTo>
                    <a:pt x="577596" y="487679"/>
                  </a:lnTo>
                  <a:lnTo>
                    <a:pt x="577596" y="365760"/>
                  </a:lnTo>
                  <a:lnTo>
                    <a:pt x="243839" y="365760"/>
                  </a:lnTo>
                  <a:lnTo>
                    <a:pt x="243839" y="487679"/>
                  </a:lnTo>
                  <a:lnTo>
                    <a:pt x="0" y="243839"/>
                  </a:lnTo>
                  <a:lnTo>
                    <a:pt x="243839" y="0"/>
                  </a:lnTo>
                  <a:lnTo>
                    <a:pt x="243839" y="121919"/>
                  </a:lnTo>
                  <a:lnTo>
                    <a:pt x="577596" y="121919"/>
                  </a:lnTo>
                  <a:lnTo>
                    <a:pt x="577596" y="0"/>
                  </a:lnTo>
                  <a:close/>
                </a:path>
                <a:path w="821689" h="2048510">
                  <a:moveTo>
                    <a:pt x="557784" y="1560576"/>
                  </a:moveTo>
                  <a:lnTo>
                    <a:pt x="801624" y="1804415"/>
                  </a:lnTo>
                  <a:lnTo>
                    <a:pt x="557784" y="2048256"/>
                  </a:lnTo>
                  <a:lnTo>
                    <a:pt x="557784" y="1926336"/>
                  </a:lnTo>
                  <a:lnTo>
                    <a:pt x="263651" y="1926336"/>
                  </a:lnTo>
                  <a:lnTo>
                    <a:pt x="263651" y="2048256"/>
                  </a:lnTo>
                  <a:lnTo>
                    <a:pt x="19812" y="1804415"/>
                  </a:lnTo>
                  <a:lnTo>
                    <a:pt x="263651" y="1560576"/>
                  </a:lnTo>
                  <a:lnTo>
                    <a:pt x="263651" y="1682495"/>
                  </a:lnTo>
                  <a:lnTo>
                    <a:pt x="557784" y="1682495"/>
                  </a:lnTo>
                  <a:lnTo>
                    <a:pt x="557784" y="156057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15477" y="3585209"/>
              <a:ext cx="528955" cy="2359660"/>
            </a:xfrm>
            <a:custGeom>
              <a:avLst/>
              <a:gdLst/>
              <a:ahLst/>
              <a:cxnLst/>
              <a:rect l="l" t="t" r="r" b="b"/>
              <a:pathLst>
                <a:path w="528954" h="2359660">
                  <a:moveTo>
                    <a:pt x="41148" y="1822703"/>
                  </a:moveTo>
                  <a:lnTo>
                    <a:pt x="284988" y="1578864"/>
                  </a:lnTo>
                  <a:lnTo>
                    <a:pt x="528827" y="1822703"/>
                  </a:lnTo>
                  <a:lnTo>
                    <a:pt x="406907" y="1822703"/>
                  </a:lnTo>
                  <a:lnTo>
                    <a:pt x="406907" y="2115312"/>
                  </a:lnTo>
                  <a:lnTo>
                    <a:pt x="528827" y="2115312"/>
                  </a:lnTo>
                  <a:lnTo>
                    <a:pt x="284988" y="2359152"/>
                  </a:lnTo>
                  <a:lnTo>
                    <a:pt x="41148" y="2115312"/>
                  </a:lnTo>
                  <a:lnTo>
                    <a:pt x="163068" y="2115312"/>
                  </a:lnTo>
                  <a:lnTo>
                    <a:pt x="163068" y="1822703"/>
                  </a:lnTo>
                  <a:lnTo>
                    <a:pt x="41148" y="1822703"/>
                  </a:lnTo>
                  <a:close/>
                </a:path>
                <a:path w="528954" h="2359660">
                  <a:moveTo>
                    <a:pt x="0" y="244601"/>
                  </a:moveTo>
                  <a:lnTo>
                    <a:pt x="244601" y="0"/>
                  </a:lnTo>
                  <a:lnTo>
                    <a:pt x="489203" y="244601"/>
                  </a:lnTo>
                  <a:lnTo>
                    <a:pt x="366902" y="244601"/>
                  </a:lnTo>
                  <a:lnTo>
                    <a:pt x="366902" y="537209"/>
                  </a:lnTo>
                  <a:lnTo>
                    <a:pt x="489203" y="537209"/>
                  </a:lnTo>
                  <a:lnTo>
                    <a:pt x="244601" y="781812"/>
                  </a:lnTo>
                  <a:lnTo>
                    <a:pt x="0" y="537209"/>
                  </a:lnTo>
                  <a:lnTo>
                    <a:pt x="122300" y="537209"/>
                  </a:lnTo>
                  <a:lnTo>
                    <a:pt x="122300" y="244601"/>
                  </a:lnTo>
                  <a:lnTo>
                    <a:pt x="0" y="244601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74994" y="3550665"/>
              <a:ext cx="880744" cy="856615"/>
            </a:xfrm>
            <a:custGeom>
              <a:avLst/>
              <a:gdLst/>
              <a:ahLst/>
              <a:cxnLst/>
              <a:rect l="l" t="t" r="r" b="b"/>
              <a:pathLst>
                <a:path w="880745" h="856614">
                  <a:moveTo>
                    <a:pt x="535558" y="0"/>
                  </a:moveTo>
                  <a:lnTo>
                    <a:pt x="619759" y="88265"/>
                  </a:lnTo>
                  <a:lnTo>
                    <a:pt x="92328" y="591693"/>
                  </a:lnTo>
                  <a:lnTo>
                    <a:pt x="8127" y="503428"/>
                  </a:lnTo>
                  <a:lnTo>
                    <a:pt x="0" y="848360"/>
                  </a:lnTo>
                  <a:lnTo>
                    <a:pt x="345058" y="856488"/>
                  </a:lnTo>
                  <a:lnTo>
                    <a:pt x="260730" y="768223"/>
                  </a:lnTo>
                  <a:lnTo>
                    <a:pt x="788288" y="264795"/>
                  </a:lnTo>
                  <a:lnTo>
                    <a:pt x="872489" y="353060"/>
                  </a:lnTo>
                  <a:lnTo>
                    <a:pt x="880490" y="8128"/>
                  </a:lnTo>
                  <a:lnTo>
                    <a:pt x="535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4994" y="3550665"/>
              <a:ext cx="880744" cy="856615"/>
            </a:xfrm>
            <a:custGeom>
              <a:avLst/>
              <a:gdLst/>
              <a:ahLst/>
              <a:cxnLst/>
              <a:rect l="l" t="t" r="r" b="b"/>
              <a:pathLst>
                <a:path w="880745" h="856614">
                  <a:moveTo>
                    <a:pt x="535558" y="0"/>
                  </a:moveTo>
                  <a:lnTo>
                    <a:pt x="880490" y="8128"/>
                  </a:lnTo>
                  <a:lnTo>
                    <a:pt x="872489" y="353060"/>
                  </a:lnTo>
                  <a:lnTo>
                    <a:pt x="788288" y="264795"/>
                  </a:lnTo>
                  <a:lnTo>
                    <a:pt x="260730" y="768223"/>
                  </a:lnTo>
                  <a:lnTo>
                    <a:pt x="345058" y="856488"/>
                  </a:lnTo>
                  <a:lnTo>
                    <a:pt x="0" y="848360"/>
                  </a:lnTo>
                  <a:lnTo>
                    <a:pt x="8127" y="503428"/>
                  </a:lnTo>
                  <a:lnTo>
                    <a:pt x="92328" y="591693"/>
                  </a:lnTo>
                  <a:lnTo>
                    <a:pt x="619759" y="88265"/>
                  </a:lnTo>
                  <a:lnTo>
                    <a:pt x="535558" y="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21201" y="3606545"/>
              <a:ext cx="487680" cy="782320"/>
            </a:xfrm>
            <a:custGeom>
              <a:avLst/>
              <a:gdLst/>
              <a:ahLst/>
              <a:cxnLst/>
              <a:rect l="l" t="t" r="r" b="b"/>
              <a:pathLst>
                <a:path w="487679" h="782320">
                  <a:moveTo>
                    <a:pt x="243839" y="0"/>
                  </a:moveTo>
                  <a:lnTo>
                    <a:pt x="0" y="243839"/>
                  </a:lnTo>
                  <a:lnTo>
                    <a:pt x="121920" y="243839"/>
                  </a:lnTo>
                  <a:lnTo>
                    <a:pt x="121920" y="537971"/>
                  </a:lnTo>
                  <a:lnTo>
                    <a:pt x="0" y="537971"/>
                  </a:lnTo>
                  <a:lnTo>
                    <a:pt x="243839" y="781811"/>
                  </a:lnTo>
                  <a:lnTo>
                    <a:pt x="487680" y="537971"/>
                  </a:lnTo>
                  <a:lnTo>
                    <a:pt x="365760" y="537971"/>
                  </a:lnTo>
                  <a:lnTo>
                    <a:pt x="365760" y="243839"/>
                  </a:lnTo>
                  <a:lnTo>
                    <a:pt x="487680" y="243839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1201" y="3606545"/>
              <a:ext cx="487680" cy="782320"/>
            </a:xfrm>
            <a:custGeom>
              <a:avLst/>
              <a:gdLst/>
              <a:ahLst/>
              <a:cxnLst/>
              <a:rect l="l" t="t" r="r" b="b"/>
              <a:pathLst>
                <a:path w="487679" h="782320">
                  <a:moveTo>
                    <a:pt x="0" y="243839"/>
                  </a:moveTo>
                  <a:lnTo>
                    <a:pt x="243839" y="0"/>
                  </a:lnTo>
                  <a:lnTo>
                    <a:pt x="487680" y="243839"/>
                  </a:lnTo>
                  <a:lnTo>
                    <a:pt x="365760" y="243839"/>
                  </a:lnTo>
                  <a:lnTo>
                    <a:pt x="365760" y="537971"/>
                  </a:lnTo>
                  <a:lnTo>
                    <a:pt x="487680" y="537971"/>
                  </a:lnTo>
                  <a:lnTo>
                    <a:pt x="243839" y="781811"/>
                  </a:lnTo>
                  <a:lnTo>
                    <a:pt x="0" y="537971"/>
                  </a:lnTo>
                  <a:lnTo>
                    <a:pt x="121920" y="537971"/>
                  </a:lnTo>
                  <a:lnTo>
                    <a:pt x="121920" y="243839"/>
                  </a:lnTo>
                  <a:lnTo>
                    <a:pt x="0" y="243839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6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144298-A11E-4BC2-AC86-16E4361B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141" y="29972"/>
            <a:ext cx="10177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ФЕДЕРАЛЬНАЯ</a:t>
            </a:r>
            <a:r>
              <a:rPr spc="-80" dirty="0"/>
              <a:t> </a:t>
            </a:r>
            <a:r>
              <a:rPr spc="-10" dirty="0"/>
              <a:t>ИНФОРМАЦИОННАЯ</a:t>
            </a:r>
            <a:r>
              <a:rPr spc="-90" dirty="0"/>
              <a:t> </a:t>
            </a:r>
            <a:r>
              <a:rPr spc="-10" dirty="0"/>
              <a:t>СИСТЕМА</a:t>
            </a:r>
          </a:p>
          <a:p>
            <a:pPr algn="ctr">
              <a:lnSpc>
                <a:spcPct val="100000"/>
              </a:lnSpc>
              <a:tabLst>
                <a:tab pos="2448560" algn="l"/>
                <a:tab pos="10151110" algn="l"/>
              </a:tabLst>
            </a:pPr>
            <a:r>
              <a:rPr b="0" u="sng" dirty="0">
                <a:uFill>
                  <a:solidFill>
                    <a:srgbClr val="94B3D6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ОЦЕНКИ</a:t>
            </a:r>
            <a:r>
              <a:rPr u="sng" spc="-100" dirty="0">
                <a:uFill>
                  <a:solidFill>
                    <a:srgbClr val="94B3D6"/>
                  </a:solidFill>
                </a:uFill>
              </a:rPr>
              <a:t> </a:t>
            </a:r>
            <a:r>
              <a:rPr u="sng" spc="-30" dirty="0">
                <a:uFill>
                  <a:solidFill>
                    <a:srgbClr val="94B3D6"/>
                  </a:solidFill>
                </a:uFill>
              </a:rPr>
              <a:t>КАЧЕСТВА</a:t>
            </a:r>
            <a:r>
              <a:rPr u="sng" spc="-50" dirty="0">
                <a:uFill>
                  <a:solidFill>
                    <a:srgbClr val="94B3D6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94B3D6"/>
                  </a:solidFill>
                </a:uFill>
              </a:rPr>
              <a:t>ОБРАЗОВАНИЯ</a:t>
            </a:r>
            <a:r>
              <a:rPr u="sng" dirty="0">
                <a:uFill>
                  <a:solidFill>
                    <a:srgbClr val="94B3D6"/>
                  </a:solidFill>
                </a:uFill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7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10061447" cy="594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F3024-CB3F-4698-B18D-FDFEBB63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1"/>
            <a:ext cx="960783" cy="914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141" y="29972"/>
            <a:ext cx="10177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algn="ctr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ПОДГОТОВИТЕЛЬНЫЕ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МЕРОПРИЯТИЯ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664210" algn="l"/>
                <a:tab pos="10151110" algn="l"/>
              </a:tabLst>
            </a:pPr>
            <a:r>
              <a:rPr sz="2800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800" b="1" u="sng" spc="-3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СОГЛАСНО</a:t>
            </a:r>
            <a:r>
              <a:rPr sz="2800" b="1" u="sng" spc="-9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ПЛАНУ-</a:t>
            </a:r>
            <a:r>
              <a:rPr sz="2800" b="1" u="sng" spc="-3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ГРАФИКУ</a:t>
            </a:r>
            <a:r>
              <a:rPr sz="2800" b="1" u="sng" spc="-70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2800" b="1" u="sng" spc="-114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ИССЛЕДОВАНИЯ</a:t>
            </a:r>
            <a:r>
              <a:rPr sz="2800" b="1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52088" y="1453130"/>
            <a:ext cx="7882255" cy="1239520"/>
            <a:chOff x="3752088" y="1453130"/>
            <a:chExt cx="7882255" cy="1239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2088" y="1453130"/>
              <a:ext cx="7848219" cy="11967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6860" y="1528508"/>
              <a:ext cx="6276974" cy="11640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6" name="object 6"/>
            <p:cNvSpPr/>
            <p:nvPr/>
          </p:nvSpPr>
          <p:spPr>
            <a:xfrm>
              <a:off x="3813810" y="1475993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8"/>
                  </a:lnTo>
                  <a:lnTo>
                    <a:pt x="8651" y="67294"/>
                  </a:lnTo>
                  <a:lnTo>
                    <a:pt x="0" y="110235"/>
                  </a:lnTo>
                  <a:lnTo>
                    <a:pt x="0" y="991615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5"/>
                  </a:lnTo>
                  <a:lnTo>
                    <a:pt x="7734300" y="110235"/>
                  </a:lnTo>
                  <a:lnTo>
                    <a:pt x="7725648" y="67294"/>
                  </a:lnTo>
                  <a:lnTo>
                    <a:pt x="7702042" y="32257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3810" y="1475993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5"/>
                  </a:moveTo>
                  <a:lnTo>
                    <a:pt x="8651" y="67294"/>
                  </a:lnTo>
                  <a:lnTo>
                    <a:pt x="32257" y="32258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7"/>
                  </a:lnTo>
                  <a:lnTo>
                    <a:pt x="7725648" y="67294"/>
                  </a:lnTo>
                  <a:lnTo>
                    <a:pt x="7734300" y="110235"/>
                  </a:lnTo>
                  <a:lnTo>
                    <a:pt x="7734300" y="991615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5"/>
                  </a:lnTo>
                  <a:lnTo>
                    <a:pt x="0" y="11023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26404" y="1598167"/>
            <a:ext cx="5894070" cy="9004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Предоставление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списочного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состава всех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ОО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(форма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сбора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данных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«Список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обучающихся»)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13.09.2024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52088" y="1543773"/>
            <a:ext cx="7940040" cy="2296795"/>
            <a:chOff x="3752088" y="1543773"/>
            <a:chExt cx="7940040" cy="22967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1816" y="1543773"/>
              <a:ext cx="1660779" cy="9963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538" y="1585721"/>
              <a:ext cx="1546860" cy="8823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23538" y="1585721"/>
              <a:ext cx="1546860" cy="882650"/>
            </a:xfrm>
            <a:custGeom>
              <a:avLst/>
              <a:gdLst/>
              <a:ahLst/>
              <a:cxnLst/>
              <a:rect l="l" t="t" r="r" b="b"/>
              <a:pathLst>
                <a:path w="1546860" h="882650">
                  <a:moveTo>
                    <a:pt x="0" y="88264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1458595" y="0"/>
                  </a:lnTo>
                  <a:lnTo>
                    <a:pt x="1492960" y="6933"/>
                  </a:lnTo>
                  <a:lnTo>
                    <a:pt x="1521015" y="25844"/>
                  </a:lnTo>
                  <a:lnTo>
                    <a:pt x="1539926" y="53899"/>
                  </a:lnTo>
                  <a:lnTo>
                    <a:pt x="1546860" y="88264"/>
                  </a:lnTo>
                  <a:lnTo>
                    <a:pt x="1546860" y="794130"/>
                  </a:lnTo>
                  <a:lnTo>
                    <a:pt x="1539926" y="828496"/>
                  </a:lnTo>
                  <a:lnTo>
                    <a:pt x="1521015" y="856551"/>
                  </a:lnTo>
                  <a:lnTo>
                    <a:pt x="1492960" y="875462"/>
                  </a:lnTo>
                  <a:lnTo>
                    <a:pt x="1458595" y="882395"/>
                  </a:lnTo>
                  <a:lnTo>
                    <a:pt x="88264" y="882395"/>
                  </a:lnTo>
                  <a:lnTo>
                    <a:pt x="53899" y="875462"/>
                  </a:lnTo>
                  <a:lnTo>
                    <a:pt x="25844" y="856551"/>
                  </a:lnTo>
                  <a:lnTo>
                    <a:pt x="6933" y="828496"/>
                  </a:lnTo>
                  <a:lnTo>
                    <a:pt x="0" y="794130"/>
                  </a:lnTo>
                  <a:lnTo>
                    <a:pt x="0" y="882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088" y="2624378"/>
              <a:ext cx="7848219" cy="12157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6860" y="2669984"/>
              <a:ext cx="6334887" cy="11640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13810" y="2666238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7"/>
                  </a:lnTo>
                  <a:lnTo>
                    <a:pt x="8651" y="67294"/>
                  </a:lnTo>
                  <a:lnTo>
                    <a:pt x="0" y="110236"/>
                  </a:lnTo>
                  <a:lnTo>
                    <a:pt x="0" y="991616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6"/>
                  </a:lnTo>
                  <a:lnTo>
                    <a:pt x="7734300" y="110236"/>
                  </a:lnTo>
                  <a:lnTo>
                    <a:pt x="7725648" y="67294"/>
                  </a:lnTo>
                  <a:lnTo>
                    <a:pt x="7702042" y="32257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3810" y="2666238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6"/>
                  </a:moveTo>
                  <a:lnTo>
                    <a:pt x="8651" y="67294"/>
                  </a:lnTo>
                  <a:lnTo>
                    <a:pt x="32257" y="32257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7"/>
                  </a:lnTo>
                  <a:lnTo>
                    <a:pt x="7725648" y="67294"/>
                  </a:lnTo>
                  <a:lnTo>
                    <a:pt x="7734300" y="110236"/>
                  </a:lnTo>
                  <a:lnTo>
                    <a:pt x="7734300" y="991616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6"/>
                  </a:lnTo>
                  <a:lnTo>
                    <a:pt x="0" y="1102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26404" y="2739593"/>
            <a:ext cx="5951855" cy="8997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Предоставление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информации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школьном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координаторе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технической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готовности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(«Список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обучающихся»)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13.09.2024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52088" y="2730957"/>
            <a:ext cx="7848600" cy="2287270"/>
            <a:chOff x="3752088" y="2730957"/>
            <a:chExt cx="7848600" cy="228727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5052" y="2730957"/>
              <a:ext cx="1660778" cy="9948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6774" y="2772917"/>
              <a:ext cx="1546860" cy="8808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06774" y="2772917"/>
              <a:ext cx="1546860" cy="881380"/>
            </a:xfrm>
            <a:custGeom>
              <a:avLst/>
              <a:gdLst/>
              <a:ahLst/>
              <a:cxnLst/>
              <a:rect l="l" t="t" r="r" b="b"/>
              <a:pathLst>
                <a:path w="154686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458722" y="0"/>
                  </a:lnTo>
                  <a:lnTo>
                    <a:pt x="1493013" y="6931"/>
                  </a:lnTo>
                  <a:lnTo>
                    <a:pt x="1521031" y="25828"/>
                  </a:lnTo>
                  <a:lnTo>
                    <a:pt x="1539928" y="53846"/>
                  </a:lnTo>
                  <a:lnTo>
                    <a:pt x="1546860" y="88137"/>
                  </a:lnTo>
                  <a:lnTo>
                    <a:pt x="1546860" y="792734"/>
                  </a:lnTo>
                  <a:lnTo>
                    <a:pt x="1539928" y="827025"/>
                  </a:lnTo>
                  <a:lnTo>
                    <a:pt x="1521031" y="855043"/>
                  </a:lnTo>
                  <a:lnTo>
                    <a:pt x="1493013" y="873940"/>
                  </a:lnTo>
                  <a:lnTo>
                    <a:pt x="145872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088" y="3802430"/>
              <a:ext cx="7848219" cy="12157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13810" y="3844289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8"/>
                  </a:lnTo>
                  <a:lnTo>
                    <a:pt x="8651" y="67294"/>
                  </a:lnTo>
                  <a:lnTo>
                    <a:pt x="0" y="110236"/>
                  </a:lnTo>
                  <a:lnTo>
                    <a:pt x="0" y="991616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6"/>
                  </a:lnTo>
                  <a:lnTo>
                    <a:pt x="7734300" y="110236"/>
                  </a:lnTo>
                  <a:lnTo>
                    <a:pt x="7725648" y="67294"/>
                  </a:lnTo>
                  <a:lnTo>
                    <a:pt x="7702042" y="32258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3810" y="3844289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6"/>
                  </a:moveTo>
                  <a:lnTo>
                    <a:pt x="8651" y="67294"/>
                  </a:lnTo>
                  <a:lnTo>
                    <a:pt x="32257" y="32258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8"/>
                  </a:lnTo>
                  <a:lnTo>
                    <a:pt x="7725648" y="67294"/>
                  </a:lnTo>
                  <a:lnTo>
                    <a:pt x="7734300" y="110236"/>
                  </a:lnTo>
                  <a:lnTo>
                    <a:pt x="7734300" y="991616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6"/>
                  </a:lnTo>
                  <a:lnTo>
                    <a:pt x="0" y="1102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30088" y="3944518"/>
            <a:ext cx="3783329" cy="7632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Проведение</a:t>
            </a:r>
            <a:r>
              <a:rPr sz="1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вебинаров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16.09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27.09.24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52088" y="3924249"/>
            <a:ext cx="7945755" cy="2287270"/>
            <a:chOff x="3752088" y="3924249"/>
            <a:chExt cx="7945755" cy="228727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8100" y="3924249"/>
              <a:ext cx="1660778" cy="9948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9822" y="3966210"/>
              <a:ext cx="1546860" cy="88087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09822" y="3966210"/>
              <a:ext cx="1546860" cy="881380"/>
            </a:xfrm>
            <a:custGeom>
              <a:avLst/>
              <a:gdLst/>
              <a:ahLst/>
              <a:cxnLst/>
              <a:rect l="l" t="t" r="r" b="b"/>
              <a:pathLst>
                <a:path w="154686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458722" y="0"/>
                  </a:lnTo>
                  <a:lnTo>
                    <a:pt x="1493013" y="6931"/>
                  </a:lnTo>
                  <a:lnTo>
                    <a:pt x="1521031" y="25828"/>
                  </a:lnTo>
                  <a:lnTo>
                    <a:pt x="1539928" y="53846"/>
                  </a:lnTo>
                  <a:lnTo>
                    <a:pt x="1546860" y="88137"/>
                  </a:lnTo>
                  <a:lnTo>
                    <a:pt x="1546860" y="792733"/>
                  </a:lnTo>
                  <a:lnTo>
                    <a:pt x="1539928" y="827025"/>
                  </a:lnTo>
                  <a:lnTo>
                    <a:pt x="1521031" y="855043"/>
                  </a:lnTo>
                  <a:lnTo>
                    <a:pt x="1493013" y="873940"/>
                  </a:lnTo>
                  <a:lnTo>
                    <a:pt x="145872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2088" y="4971288"/>
              <a:ext cx="7848219" cy="12172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3812" y="4989576"/>
              <a:ext cx="6344030" cy="12219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813810" y="5013198"/>
              <a:ext cx="7734300" cy="1103630"/>
            </a:xfrm>
            <a:custGeom>
              <a:avLst/>
              <a:gdLst/>
              <a:ahLst/>
              <a:cxnLst/>
              <a:rect l="l" t="t" r="r" b="b"/>
              <a:pathLst>
                <a:path w="7734300" h="1103629">
                  <a:moveTo>
                    <a:pt x="7623936" y="0"/>
                  </a:moveTo>
                  <a:lnTo>
                    <a:pt x="110362" y="0"/>
                  </a:lnTo>
                  <a:lnTo>
                    <a:pt x="67401" y="8671"/>
                  </a:lnTo>
                  <a:lnTo>
                    <a:pt x="32321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993038"/>
                  </a:lnTo>
                  <a:lnTo>
                    <a:pt x="8671" y="1035985"/>
                  </a:lnTo>
                  <a:lnTo>
                    <a:pt x="32321" y="1071057"/>
                  </a:lnTo>
                  <a:lnTo>
                    <a:pt x="67401" y="1094704"/>
                  </a:lnTo>
                  <a:lnTo>
                    <a:pt x="110362" y="1103376"/>
                  </a:lnTo>
                  <a:lnTo>
                    <a:pt x="7623936" y="1103376"/>
                  </a:lnTo>
                  <a:lnTo>
                    <a:pt x="7666898" y="1094704"/>
                  </a:lnTo>
                  <a:lnTo>
                    <a:pt x="7701978" y="1071057"/>
                  </a:lnTo>
                  <a:lnTo>
                    <a:pt x="7725628" y="1035985"/>
                  </a:lnTo>
                  <a:lnTo>
                    <a:pt x="7734300" y="993038"/>
                  </a:lnTo>
                  <a:lnTo>
                    <a:pt x="7734300" y="110362"/>
                  </a:lnTo>
                  <a:lnTo>
                    <a:pt x="7725628" y="67401"/>
                  </a:lnTo>
                  <a:lnTo>
                    <a:pt x="7701978" y="32321"/>
                  </a:lnTo>
                  <a:lnTo>
                    <a:pt x="7666898" y="8671"/>
                  </a:lnTo>
                  <a:lnTo>
                    <a:pt x="76239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3810" y="5013198"/>
              <a:ext cx="7734300" cy="1103630"/>
            </a:xfrm>
            <a:custGeom>
              <a:avLst/>
              <a:gdLst/>
              <a:ahLst/>
              <a:cxnLst/>
              <a:rect l="l" t="t" r="r" b="b"/>
              <a:pathLst>
                <a:path w="7734300" h="1103629">
                  <a:moveTo>
                    <a:pt x="0" y="110362"/>
                  </a:moveTo>
                  <a:lnTo>
                    <a:pt x="8671" y="67401"/>
                  </a:lnTo>
                  <a:lnTo>
                    <a:pt x="32321" y="32321"/>
                  </a:lnTo>
                  <a:lnTo>
                    <a:pt x="67401" y="8671"/>
                  </a:lnTo>
                  <a:lnTo>
                    <a:pt x="110362" y="0"/>
                  </a:lnTo>
                  <a:lnTo>
                    <a:pt x="7623936" y="0"/>
                  </a:lnTo>
                  <a:lnTo>
                    <a:pt x="7666898" y="8671"/>
                  </a:lnTo>
                  <a:lnTo>
                    <a:pt x="7701978" y="32321"/>
                  </a:lnTo>
                  <a:lnTo>
                    <a:pt x="7725628" y="67401"/>
                  </a:lnTo>
                  <a:lnTo>
                    <a:pt x="7734300" y="110362"/>
                  </a:lnTo>
                  <a:lnTo>
                    <a:pt x="7734300" y="993038"/>
                  </a:lnTo>
                  <a:lnTo>
                    <a:pt x="7725628" y="1035985"/>
                  </a:lnTo>
                  <a:lnTo>
                    <a:pt x="7701978" y="1071057"/>
                  </a:lnTo>
                  <a:lnTo>
                    <a:pt x="7666898" y="1094704"/>
                  </a:lnTo>
                  <a:lnTo>
                    <a:pt x="7623936" y="1103376"/>
                  </a:lnTo>
                  <a:lnTo>
                    <a:pt x="110362" y="1103376"/>
                  </a:lnTo>
                  <a:lnTo>
                    <a:pt x="67401" y="1094704"/>
                  </a:lnTo>
                  <a:lnTo>
                    <a:pt x="32321" y="1071057"/>
                  </a:lnTo>
                  <a:lnTo>
                    <a:pt x="8671" y="1035985"/>
                  </a:lnTo>
                  <a:lnTo>
                    <a:pt x="0" y="993038"/>
                  </a:lnTo>
                  <a:lnTo>
                    <a:pt x="0" y="11036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530088" y="5061965"/>
            <a:ext cx="5942965" cy="948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Предоставление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федеральным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организатором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«Формы участия»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23.09.2024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45052" y="5076444"/>
            <a:ext cx="1661160" cy="996950"/>
            <a:chOff x="3845052" y="5076444"/>
            <a:chExt cx="1661160" cy="99695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5052" y="5076444"/>
              <a:ext cx="1660778" cy="9963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6774" y="5118354"/>
              <a:ext cx="1546860" cy="8823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06774" y="5118354"/>
              <a:ext cx="1546860" cy="882650"/>
            </a:xfrm>
            <a:custGeom>
              <a:avLst/>
              <a:gdLst/>
              <a:ahLst/>
              <a:cxnLst/>
              <a:rect l="l" t="t" r="r" b="b"/>
              <a:pathLst>
                <a:path w="1546860" h="882650">
                  <a:moveTo>
                    <a:pt x="0" y="88265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1458595" y="0"/>
                  </a:lnTo>
                  <a:lnTo>
                    <a:pt x="1492960" y="6933"/>
                  </a:lnTo>
                  <a:lnTo>
                    <a:pt x="1521015" y="25844"/>
                  </a:lnTo>
                  <a:lnTo>
                    <a:pt x="1539926" y="53899"/>
                  </a:lnTo>
                  <a:lnTo>
                    <a:pt x="1546860" y="88265"/>
                  </a:lnTo>
                  <a:lnTo>
                    <a:pt x="1546860" y="794156"/>
                  </a:lnTo>
                  <a:lnTo>
                    <a:pt x="1539926" y="828501"/>
                  </a:lnTo>
                  <a:lnTo>
                    <a:pt x="1521015" y="856549"/>
                  </a:lnTo>
                  <a:lnTo>
                    <a:pt x="1492960" y="875461"/>
                  </a:lnTo>
                  <a:lnTo>
                    <a:pt x="1458595" y="882396"/>
                  </a:lnTo>
                  <a:lnTo>
                    <a:pt x="88264" y="882396"/>
                  </a:lnTo>
                  <a:lnTo>
                    <a:pt x="53899" y="875461"/>
                  </a:lnTo>
                  <a:lnTo>
                    <a:pt x="25844" y="856549"/>
                  </a:lnTo>
                  <a:lnTo>
                    <a:pt x="6933" y="828501"/>
                  </a:lnTo>
                  <a:lnTo>
                    <a:pt x="0" y="794156"/>
                  </a:lnTo>
                  <a:lnTo>
                    <a:pt x="0" y="8826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8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663" y="1918461"/>
            <a:ext cx="340042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4546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4000" b="1" spc="-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основе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практики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международных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исследований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000" b="1" spc="-20" dirty="0">
                <a:solidFill>
                  <a:srgbClr val="006FC0"/>
                </a:solidFill>
                <a:latin typeface="Calibri"/>
                <a:cs typeface="Calibri"/>
              </a:rPr>
              <a:t> 2024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69F6548-6AC1-4DED-82AF-BB380CA7F0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141" y="29972"/>
            <a:ext cx="10177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algn="ctr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ПОДГОТОВИТЕЛЬНЫЕ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МЕРОПРИЯТИЯ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664210" algn="l"/>
                <a:tab pos="10151110" algn="l"/>
              </a:tabLst>
            </a:pPr>
            <a:r>
              <a:rPr sz="2800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800" b="1" u="sng" spc="-3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СОГЛАСНО</a:t>
            </a:r>
            <a:r>
              <a:rPr sz="2800" b="1" u="sng" spc="-8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ПЛАНУ-</a:t>
            </a:r>
            <a:r>
              <a:rPr sz="2800" b="1" u="sng" spc="-40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ГРАФИКУ</a:t>
            </a:r>
            <a:r>
              <a:rPr sz="2800" b="1" u="sng" spc="-6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2800" b="1" u="sng" spc="-85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ИССЛЕДОВАНИЯ</a:t>
            </a:r>
            <a:r>
              <a:rPr sz="2800" b="1" u="sng" dirty="0">
                <a:solidFill>
                  <a:srgbClr val="006FC0"/>
                </a:solidFill>
                <a:uFill>
                  <a:solidFill>
                    <a:srgbClr val="94B3D6"/>
                  </a:solidFill>
                </a:uFill>
                <a:latin typeface="Calibri"/>
                <a:cs typeface="Calibri"/>
              </a:rPr>
              <a:t>	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52088" y="1453130"/>
            <a:ext cx="7848600" cy="1196975"/>
            <a:chOff x="3752088" y="1453130"/>
            <a:chExt cx="7848600" cy="1196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2088" y="1453130"/>
              <a:ext cx="7848219" cy="1196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3810" y="1475993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8"/>
                  </a:lnTo>
                  <a:lnTo>
                    <a:pt x="8651" y="67294"/>
                  </a:lnTo>
                  <a:lnTo>
                    <a:pt x="0" y="110235"/>
                  </a:lnTo>
                  <a:lnTo>
                    <a:pt x="0" y="991615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5"/>
                  </a:lnTo>
                  <a:lnTo>
                    <a:pt x="7734300" y="110235"/>
                  </a:lnTo>
                  <a:lnTo>
                    <a:pt x="7725648" y="67294"/>
                  </a:lnTo>
                  <a:lnTo>
                    <a:pt x="7702042" y="32257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3810" y="1475993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5"/>
                  </a:moveTo>
                  <a:lnTo>
                    <a:pt x="8651" y="67294"/>
                  </a:lnTo>
                  <a:lnTo>
                    <a:pt x="32257" y="32258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7"/>
                  </a:lnTo>
                  <a:lnTo>
                    <a:pt x="7725648" y="67294"/>
                  </a:lnTo>
                  <a:lnTo>
                    <a:pt x="7734300" y="110235"/>
                  </a:lnTo>
                  <a:lnTo>
                    <a:pt x="7734300" y="991615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5"/>
                  </a:lnTo>
                  <a:lnTo>
                    <a:pt x="0" y="11023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26404" y="1649095"/>
            <a:ext cx="4644390" cy="723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Составление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расписания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сессий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23.09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30.09.2024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52088" y="1543773"/>
            <a:ext cx="7848600" cy="2296795"/>
            <a:chOff x="3752088" y="1543773"/>
            <a:chExt cx="7848600" cy="22967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16" y="1543773"/>
              <a:ext cx="1660779" cy="99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538" y="1585721"/>
              <a:ext cx="1546860" cy="8823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23538" y="1585721"/>
              <a:ext cx="1546860" cy="882650"/>
            </a:xfrm>
            <a:custGeom>
              <a:avLst/>
              <a:gdLst/>
              <a:ahLst/>
              <a:cxnLst/>
              <a:rect l="l" t="t" r="r" b="b"/>
              <a:pathLst>
                <a:path w="1546860" h="882650">
                  <a:moveTo>
                    <a:pt x="0" y="88264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1458595" y="0"/>
                  </a:lnTo>
                  <a:lnTo>
                    <a:pt x="1492960" y="6933"/>
                  </a:lnTo>
                  <a:lnTo>
                    <a:pt x="1521015" y="25844"/>
                  </a:lnTo>
                  <a:lnTo>
                    <a:pt x="1539926" y="53899"/>
                  </a:lnTo>
                  <a:lnTo>
                    <a:pt x="1546860" y="88264"/>
                  </a:lnTo>
                  <a:lnTo>
                    <a:pt x="1546860" y="794130"/>
                  </a:lnTo>
                  <a:lnTo>
                    <a:pt x="1539926" y="828496"/>
                  </a:lnTo>
                  <a:lnTo>
                    <a:pt x="1521015" y="856551"/>
                  </a:lnTo>
                  <a:lnTo>
                    <a:pt x="1492960" y="875462"/>
                  </a:lnTo>
                  <a:lnTo>
                    <a:pt x="1458595" y="882395"/>
                  </a:lnTo>
                  <a:lnTo>
                    <a:pt x="88264" y="882395"/>
                  </a:lnTo>
                  <a:lnTo>
                    <a:pt x="53899" y="875462"/>
                  </a:lnTo>
                  <a:lnTo>
                    <a:pt x="25844" y="856551"/>
                  </a:lnTo>
                  <a:lnTo>
                    <a:pt x="6933" y="828496"/>
                  </a:lnTo>
                  <a:lnTo>
                    <a:pt x="0" y="794130"/>
                  </a:lnTo>
                  <a:lnTo>
                    <a:pt x="0" y="882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088" y="2624378"/>
              <a:ext cx="7848219" cy="1215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6860" y="2669984"/>
              <a:ext cx="5842635" cy="11640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13810" y="2666238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7"/>
                  </a:lnTo>
                  <a:lnTo>
                    <a:pt x="8651" y="67294"/>
                  </a:lnTo>
                  <a:lnTo>
                    <a:pt x="0" y="110236"/>
                  </a:lnTo>
                  <a:lnTo>
                    <a:pt x="0" y="991616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6"/>
                  </a:lnTo>
                  <a:lnTo>
                    <a:pt x="7734300" y="110236"/>
                  </a:lnTo>
                  <a:lnTo>
                    <a:pt x="7725648" y="67294"/>
                  </a:lnTo>
                  <a:lnTo>
                    <a:pt x="7702042" y="32257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3810" y="2666238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6"/>
                  </a:moveTo>
                  <a:lnTo>
                    <a:pt x="8651" y="67294"/>
                  </a:lnTo>
                  <a:lnTo>
                    <a:pt x="32257" y="32257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7"/>
                  </a:lnTo>
                  <a:lnTo>
                    <a:pt x="7725648" y="67294"/>
                  </a:lnTo>
                  <a:lnTo>
                    <a:pt x="7734300" y="110236"/>
                  </a:lnTo>
                  <a:lnTo>
                    <a:pt x="7734300" y="991616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6"/>
                  </a:lnTo>
                  <a:lnTo>
                    <a:pt x="0" y="1102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26404" y="2739593"/>
            <a:ext cx="5462270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Назначение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организаторов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аудитории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технических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23.09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07.10.2024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52088" y="2730957"/>
            <a:ext cx="7848600" cy="2312035"/>
            <a:chOff x="3752088" y="2730957"/>
            <a:chExt cx="7848600" cy="231203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5052" y="2730957"/>
              <a:ext cx="1660778" cy="9948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6774" y="2772917"/>
              <a:ext cx="1546860" cy="8808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06774" y="2772917"/>
              <a:ext cx="1546860" cy="881380"/>
            </a:xfrm>
            <a:custGeom>
              <a:avLst/>
              <a:gdLst/>
              <a:ahLst/>
              <a:cxnLst/>
              <a:rect l="l" t="t" r="r" b="b"/>
              <a:pathLst>
                <a:path w="154686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458722" y="0"/>
                  </a:lnTo>
                  <a:lnTo>
                    <a:pt x="1493013" y="6931"/>
                  </a:lnTo>
                  <a:lnTo>
                    <a:pt x="1521031" y="25828"/>
                  </a:lnTo>
                  <a:lnTo>
                    <a:pt x="1539928" y="53846"/>
                  </a:lnTo>
                  <a:lnTo>
                    <a:pt x="1546860" y="88137"/>
                  </a:lnTo>
                  <a:lnTo>
                    <a:pt x="1546860" y="792734"/>
                  </a:lnTo>
                  <a:lnTo>
                    <a:pt x="1539928" y="827025"/>
                  </a:lnTo>
                  <a:lnTo>
                    <a:pt x="1521031" y="855043"/>
                  </a:lnTo>
                  <a:lnTo>
                    <a:pt x="1493013" y="873940"/>
                  </a:lnTo>
                  <a:lnTo>
                    <a:pt x="145872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088" y="3802430"/>
              <a:ext cx="7848219" cy="12157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812" y="3820617"/>
              <a:ext cx="5885307" cy="12219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13810" y="3844289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7624063" y="0"/>
                  </a:moveTo>
                  <a:lnTo>
                    <a:pt x="110236" y="0"/>
                  </a:lnTo>
                  <a:lnTo>
                    <a:pt x="67294" y="8651"/>
                  </a:lnTo>
                  <a:lnTo>
                    <a:pt x="32257" y="32258"/>
                  </a:lnTo>
                  <a:lnTo>
                    <a:pt x="8651" y="67294"/>
                  </a:lnTo>
                  <a:lnTo>
                    <a:pt x="0" y="110236"/>
                  </a:lnTo>
                  <a:lnTo>
                    <a:pt x="0" y="991616"/>
                  </a:lnTo>
                  <a:lnTo>
                    <a:pt x="8651" y="1034557"/>
                  </a:lnTo>
                  <a:lnTo>
                    <a:pt x="32257" y="1069594"/>
                  </a:lnTo>
                  <a:lnTo>
                    <a:pt x="67294" y="1093200"/>
                  </a:lnTo>
                  <a:lnTo>
                    <a:pt x="110236" y="1101852"/>
                  </a:lnTo>
                  <a:lnTo>
                    <a:pt x="7624063" y="1101852"/>
                  </a:lnTo>
                  <a:lnTo>
                    <a:pt x="7667005" y="1093200"/>
                  </a:lnTo>
                  <a:lnTo>
                    <a:pt x="7702042" y="1069594"/>
                  </a:lnTo>
                  <a:lnTo>
                    <a:pt x="7725648" y="1034557"/>
                  </a:lnTo>
                  <a:lnTo>
                    <a:pt x="7734300" y="991616"/>
                  </a:lnTo>
                  <a:lnTo>
                    <a:pt x="7734300" y="110236"/>
                  </a:lnTo>
                  <a:lnTo>
                    <a:pt x="7725648" y="67294"/>
                  </a:lnTo>
                  <a:lnTo>
                    <a:pt x="7702042" y="32258"/>
                  </a:lnTo>
                  <a:lnTo>
                    <a:pt x="7667005" y="8651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3810" y="3844289"/>
              <a:ext cx="7734300" cy="1102360"/>
            </a:xfrm>
            <a:custGeom>
              <a:avLst/>
              <a:gdLst/>
              <a:ahLst/>
              <a:cxnLst/>
              <a:rect l="l" t="t" r="r" b="b"/>
              <a:pathLst>
                <a:path w="7734300" h="1102360">
                  <a:moveTo>
                    <a:pt x="0" y="110236"/>
                  </a:moveTo>
                  <a:lnTo>
                    <a:pt x="8651" y="67294"/>
                  </a:lnTo>
                  <a:lnTo>
                    <a:pt x="32257" y="32258"/>
                  </a:lnTo>
                  <a:lnTo>
                    <a:pt x="67294" y="8651"/>
                  </a:lnTo>
                  <a:lnTo>
                    <a:pt x="110236" y="0"/>
                  </a:lnTo>
                  <a:lnTo>
                    <a:pt x="7624063" y="0"/>
                  </a:lnTo>
                  <a:lnTo>
                    <a:pt x="7667005" y="8651"/>
                  </a:lnTo>
                  <a:lnTo>
                    <a:pt x="7702042" y="32258"/>
                  </a:lnTo>
                  <a:lnTo>
                    <a:pt x="7725648" y="67294"/>
                  </a:lnTo>
                  <a:lnTo>
                    <a:pt x="7734300" y="110236"/>
                  </a:lnTo>
                  <a:lnTo>
                    <a:pt x="7734300" y="991616"/>
                  </a:lnTo>
                  <a:lnTo>
                    <a:pt x="7725648" y="1034557"/>
                  </a:lnTo>
                  <a:lnTo>
                    <a:pt x="7702042" y="1069594"/>
                  </a:lnTo>
                  <a:lnTo>
                    <a:pt x="7667005" y="1093200"/>
                  </a:lnTo>
                  <a:lnTo>
                    <a:pt x="7624063" y="1101852"/>
                  </a:lnTo>
                  <a:lnTo>
                    <a:pt x="110236" y="1101852"/>
                  </a:lnTo>
                  <a:lnTo>
                    <a:pt x="67294" y="1093200"/>
                  </a:lnTo>
                  <a:lnTo>
                    <a:pt x="32257" y="1069594"/>
                  </a:lnTo>
                  <a:lnTo>
                    <a:pt x="8651" y="1034557"/>
                  </a:lnTo>
                  <a:lnTo>
                    <a:pt x="0" y="991616"/>
                  </a:lnTo>
                  <a:lnTo>
                    <a:pt x="0" y="1102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30088" y="3891788"/>
            <a:ext cx="5481320" cy="9486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Составление</a:t>
            </a:r>
            <a:r>
              <a:rPr sz="19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списков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наблюдателей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9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их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распределение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образовательным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организациям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23.09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25.10.2024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52088" y="3924249"/>
            <a:ext cx="7848600" cy="2287270"/>
            <a:chOff x="3752088" y="3924249"/>
            <a:chExt cx="7848600" cy="228727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8100" y="3924249"/>
              <a:ext cx="1660778" cy="9948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9822" y="3966210"/>
              <a:ext cx="1546860" cy="88087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09822" y="3966210"/>
              <a:ext cx="1546860" cy="881380"/>
            </a:xfrm>
            <a:custGeom>
              <a:avLst/>
              <a:gdLst/>
              <a:ahLst/>
              <a:cxnLst/>
              <a:rect l="l" t="t" r="r" b="b"/>
              <a:pathLst>
                <a:path w="154686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458722" y="0"/>
                  </a:lnTo>
                  <a:lnTo>
                    <a:pt x="1493013" y="6931"/>
                  </a:lnTo>
                  <a:lnTo>
                    <a:pt x="1521031" y="25828"/>
                  </a:lnTo>
                  <a:lnTo>
                    <a:pt x="1539928" y="53846"/>
                  </a:lnTo>
                  <a:lnTo>
                    <a:pt x="1546860" y="88137"/>
                  </a:lnTo>
                  <a:lnTo>
                    <a:pt x="1546860" y="792733"/>
                  </a:lnTo>
                  <a:lnTo>
                    <a:pt x="1539928" y="827025"/>
                  </a:lnTo>
                  <a:lnTo>
                    <a:pt x="1521031" y="855043"/>
                  </a:lnTo>
                  <a:lnTo>
                    <a:pt x="1493013" y="873940"/>
                  </a:lnTo>
                  <a:lnTo>
                    <a:pt x="145872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2088" y="4971288"/>
              <a:ext cx="7848219" cy="12172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3812" y="4989576"/>
              <a:ext cx="5327522" cy="12219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813810" y="5013198"/>
              <a:ext cx="7734300" cy="1103630"/>
            </a:xfrm>
            <a:custGeom>
              <a:avLst/>
              <a:gdLst/>
              <a:ahLst/>
              <a:cxnLst/>
              <a:rect l="l" t="t" r="r" b="b"/>
              <a:pathLst>
                <a:path w="7734300" h="1103629">
                  <a:moveTo>
                    <a:pt x="7623936" y="0"/>
                  </a:moveTo>
                  <a:lnTo>
                    <a:pt x="110362" y="0"/>
                  </a:lnTo>
                  <a:lnTo>
                    <a:pt x="67401" y="8671"/>
                  </a:lnTo>
                  <a:lnTo>
                    <a:pt x="32321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993038"/>
                  </a:lnTo>
                  <a:lnTo>
                    <a:pt x="8671" y="1035985"/>
                  </a:lnTo>
                  <a:lnTo>
                    <a:pt x="32321" y="1071057"/>
                  </a:lnTo>
                  <a:lnTo>
                    <a:pt x="67401" y="1094704"/>
                  </a:lnTo>
                  <a:lnTo>
                    <a:pt x="110362" y="1103376"/>
                  </a:lnTo>
                  <a:lnTo>
                    <a:pt x="7623936" y="1103376"/>
                  </a:lnTo>
                  <a:lnTo>
                    <a:pt x="7666898" y="1094704"/>
                  </a:lnTo>
                  <a:lnTo>
                    <a:pt x="7701978" y="1071057"/>
                  </a:lnTo>
                  <a:lnTo>
                    <a:pt x="7725628" y="1035985"/>
                  </a:lnTo>
                  <a:lnTo>
                    <a:pt x="7734300" y="993038"/>
                  </a:lnTo>
                  <a:lnTo>
                    <a:pt x="7734300" y="110362"/>
                  </a:lnTo>
                  <a:lnTo>
                    <a:pt x="7725628" y="67401"/>
                  </a:lnTo>
                  <a:lnTo>
                    <a:pt x="7701978" y="32321"/>
                  </a:lnTo>
                  <a:lnTo>
                    <a:pt x="7666898" y="8671"/>
                  </a:lnTo>
                  <a:lnTo>
                    <a:pt x="76239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3810" y="5013198"/>
              <a:ext cx="7734300" cy="1103630"/>
            </a:xfrm>
            <a:custGeom>
              <a:avLst/>
              <a:gdLst/>
              <a:ahLst/>
              <a:cxnLst/>
              <a:rect l="l" t="t" r="r" b="b"/>
              <a:pathLst>
                <a:path w="7734300" h="1103629">
                  <a:moveTo>
                    <a:pt x="0" y="110362"/>
                  </a:moveTo>
                  <a:lnTo>
                    <a:pt x="8671" y="67401"/>
                  </a:lnTo>
                  <a:lnTo>
                    <a:pt x="32321" y="32321"/>
                  </a:lnTo>
                  <a:lnTo>
                    <a:pt x="67401" y="8671"/>
                  </a:lnTo>
                  <a:lnTo>
                    <a:pt x="110362" y="0"/>
                  </a:lnTo>
                  <a:lnTo>
                    <a:pt x="7623936" y="0"/>
                  </a:lnTo>
                  <a:lnTo>
                    <a:pt x="7666898" y="8671"/>
                  </a:lnTo>
                  <a:lnTo>
                    <a:pt x="7701978" y="32321"/>
                  </a:lnTo>
                  <a:lnTo>
                    <a:pt x="7725628" y="67401"/>
                  </a:lnTo>
                  <a:lnTo>
                    <a:pt x="7734300" y="110362"/>
                  </a:lnTo>
                  <a:lnTo>
                    <a:pt x="7734300" y="993038"/>
                  </a:lnTo>
                  <a:lnTo>
                    <a:pt x="7725628" y="1035985"/>
                  </a:lnTo>
                  <a:lnTo>
                    <a:pt x="7701978" y="1071057"/>
                  </a:lnTo>
                  <a:lnTo>
                    <a:pt x="7666898" y="1094704"/>
                  </a:lnTo>
                  <a:lnTo>
                    <a:pt x="7623936" y="1103376"/>
                  </a:lnTo>
                  <a:lnTo>
                    <a:pt x="110362" y="1103376"/>
                  </a:lnTo>
                  <a:lnTo>
                    <a:pt x="67401" y="1094704"/>
                  </a:lnTo>
                  <a:lnTo>
                    <a:pt x="32321" y="1071057"/>
                  </a:lnTo>
                  <a:lnTo>
                    <a:pt x="8671" y="1035985"/>
                  </a:lnTo>
                  <a:lnTo>
                    <a:pt x="0" y="993038"/>
                  </a:lnTo>
                  <a:lnTo>
                    <a:pt x="0" y="11036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530088" y="5061965"/>
            <a:ext cx="4928235" cy="9486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Проведение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информационных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вебинаров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школьных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координаторов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наблюдателей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23.09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04.10.2024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45052" y="5076444"/>
            <a:ext cx="1661160" cy="996950"/>
            <a:chOff x="3845052" y="5076444"/>
            <a:chExt cx="1661160" cy="99695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5052" y="5076444"/>
              <a:ext cx="1660778" cy="9963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6774" y="5118354"/>
              <a:ext cx="1546860" cy="8823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06774" y="5118354"/>
              <a:ext cx="1546860" cy="882650"/>
            </a:xfrm>
            <a:custGeom>
              <a:avLst/>
              <a:gdLst/>
              <a:ahLst/>
              <a:cxnLst/>
              <a:rect l="l" t="t" r="r" b="b"/>
              <a:pathLst>
                <a:path w="1546860" h="882650">
                  <a:moveTo>
                    <a:pt x="0" y="88265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1458595" y="0"/>
                  </a:lnTo>
                  <a:lnTo>
                    <a:pt x="1492960" y="6933"/>
                  </a:lnTo>
                  <a:lnTo>
                    <a:pt x="1521015" y="25844"/>
                  </a:lnTo>
                  <a:lnTo>
                    <a:pt x="1539926" y="53899"/>
                  </a:lnTo>
                  <a:lnTo>
                    <a:pt x="1546860" y="88265"/>
                  </a:lnTo>
                  <a:lnTo>
                    <a:pt x="1546860" y="794156"/>
                  </a:lnTo>
                  <a:lnTo>
                    <a:pt x="1539926" y="828501"/>
                  </a:lnTo>
                  <a:lnTo>
                    <a:pt x="1521015" y="856549"/>
                  </a:lnTo>
                  <a:lnTo>
                    <a:pt x="1492960" y="875461"/>
                  </a:lnTo>
                  <a:lnTo>
                    <a:pt x="1458595" y="882396"/>
                  </a:lnTo>
                  <a:lnTo>
                    <a:pt x="88264" y="882396"/>
                  </a:lnTo>
                  <a:lnTo>
                    <a:pt x="53899" y="875461"/>
                  </a:lnTo>
                  <a:lnTo>
                    <a:pt x="25844" y="856549"/>
                  </a:lnTo>
                  <a:lnTo>
                    <a:pt x="6933" y="828501"/>
                  </a:lnTo>
                  <a:lnTo>
                    <a:pt x="0" y="794156"/>
                  </a:lnTo>
                  <a:lnTo>
                    <a:pt x="0" y="8826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1373104" y="683132"/>
            <a:ext cx="52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9</a:t>
            </a:r>
            <a:r>
              <a:rPr sz="2000" b="1" spc="-20" dirty="0">
                <a:solidFill>
                  <a:srgbClr val="A6A6A6"/>
                </a:solidFill>
                <a:latin typeface="Calibri"/>
                <a:cs typeface="Calibri"/>
              </a:rPr>
              <a:t>/38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663" y="1918461"/>
            <a:ext cx="340042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4546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4000" b="1" spc="-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основе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практики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международных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исследований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000" b="1" spc="-20" dirty="0">
                <a:solidFill>
                  <a:srgbClr val="006FC0"/>
                </a:solidFill>
                <a:latin typeface="Calibri"/>
                <a:cs typeface="Calibri"/>
              </a:rPr>
              <a:t> 2024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D7427E-BDCC-4579-B64C-7C4AE73A9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17" y="1"/>
            <a:ext cx="960783" cy="99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3253</Words>
  <Application>Microsoft Office PowerPoint</Application>
  <PresentationFormat>Широкоэкранный</PresentationFormat>
  <Paragraphs>499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СИСТЕМА ТЕСТИРОВАНИЯ ФИОКО</vt:lpstr>
      <vt:lpstr>РАСПРЕДЕЛЕНИЕ ВРЕМЕНИ В ТЕЧЕНИЕ ОДНОЙ СЕССИИ  </vt:lpstr>
      <vt:lpstr>СПЕЦИАЛИСТЫ, ЗАДЕЙСТВОВАННЫЕ В ПОДГОТОВКЕ И  ПРОВЕДЕНИИ ОЦЕНОЧНЫХ ПРОЦЕДУР </vt:lpstr>
      <vt:lpstr>ФЕДЕРАЛЬНАЯ ИНФОРМАЦИОННАЯ СИСТЕМА  ОЦЕНКИ КАЧЕСТВА ОБРАЗОВАНИЯ </vt:lpstr>
      <vt:lpstr>Презентация PowerPoint</vt:lpstr>
      <vt:lpstr>Презентация PowerPoint</vt:lpstr>
      <vt:lpstr>ОБМЕН ДАННЫМИ. МАТЕРИАЛЫ, НЕОБХОДИМЫЕ ДЛЯ  ПРОВЕДЕНИЯ ИССЛЕДОВАНИЯ  10/38</vt:lpstr>
      <vt:lpstr>РЕГИОНАЛЬНЫЙ КООРДИНАТОР   11/38</vt:lpstr>
      <vt:lpstr>РЕГИОНАЛЬНЫЙ КООРДИНАТОР   12/38</vt:lpstr>
      <vt:lpstr>ШКОЛЬНЫЙ КООРДИНАТОР   13/38</vt:lpstr>
      <vt:lpstr>ШКОЛЬНЫЙ КООРДИНАТОР   14/38</vt:lpstr>
      <vt:lpstr>ШКОЛЬНЫЙ КООРДИНАТОР</vt:lpstr>
      <vt:lpstr>ШКОЛЬНЫЙ КООРДИНАТОР</vt:lpstr>
      <vt:lpstr>ШКОЛЬНЫЙ КООРДИНАТОР</vt:lpstr>
      <vt:lpstr>ШКОЛЬНЫЙ КООРДИНАТОР</vt:lpstr>
      <vt:lpstr>ШКОЛЬНЫЙ КООРДИНАТОР</vt:lpstr>
      <vt:lpstr>ШКОЛЬНЫЙ КООРДИНАТОР   20/38</vt:lpstr>
      <vt:lpstr>ШКОЛЬНЫЙ КООРДИНАТОР</vt:lpstr>
      <vt:lpstr>ШКОЛЬНЫЙ КООРДИНАТОР   22/38</vt:lpstr>
      <vt:lpstr>ШКОЛЬНЫЙ КООРДИНАТОР</vt:lpstr>
      <vt:lpstr>ШКОЛЬНЫЙ КООРДИНАТОР</vt:lpstr>
      <vt:lpstr>ШКОЛЬНЫЙ КООРДИНАТОР</vt:lpstr>
      <vt:lpstr>ШКОЛЬНЫЙ КООРДИНАТОР</vt:lpstr>
      <vt:lpstr>ШКОЛЬНЫЙ КООРДИНАТОР   27/38</vt:lpstr>
      <vt:lpstr>ОРГАНИЗАТОР В АУДИТОРИИ</vt:lpstr>
      <vt:lpstr>ОРГАНИЗАТОР В АУДИТОРИИ</vt:lpstr>
      <vt:lpstr>ОРГАНИЗАТОР В АУДИТОРИИ</vt:lpstr>
      <vt:lpstr>ОРГАНИЗАТОР В АУДИТОРИИ</vt:lpstr>
      <vt:lpstr>ОРГАНИЗАТОР В АУДИТОРИИ</vt:lpstr>
      <vt:lpstr>ТЕХНИЧЕСКИЙ СПЕЦИАЛИСТ</vt:lpstr>
      <vt:lpstr>ВНЕШНИЙ НАБЛЮДАТЕЛЬ</vt:lpstr>
      <vt:lpstr>ВНЕШНИЙ НАБЛЮДАТЕЛЬ</vt:lpstr>
      <vt:lpstr>ЭЛЕКТРОННЫЙ ПРОТОКОЛ НАБЛЮДАТЕЛЯ   36/38</vt:lpstr>
      <vt:lpstr>ТЕХНИЧЕСКАЯ ПОДДЕРЖКА И КОНТАКТЫ</vt:lpstr>
      <vt:lpstr>Результаты обучающихся ЧР, PISA-2024 </vt:lpstr>
      <vt:lpstr>       Группы ОО по характеристикам контингента обучающихся </vt:lpstr>
      <vt:lpstr>          Резильентность и нерезильентность ОО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Тагир Юсупов</cp:lastModifiedBy>
  <cp:revision>8</cp:revision>
  <dcterms:created xsi:type="dcterms:W3CDTF">2024-09-15T11:43:39Z</dcterms:created>
  <dcterms:modified xsi:type="dcterms:W3CDTF">2024-09-16T10:56:40Z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2024-09-15T00:00:00Z</vt:filetime>
  </property>
  <property fmtid="{D5CDD505-2E9C-101B-9397-08002B2CF9AE}" pid="5" name="Producer">
    <vt:lpwstr>www.ilovepdf.com</vt:lpwstr>
  </property>
</Properties>
</file>